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8" r:id="rId5"/>
    <p:sldId id="261" r:id="rId6"/>
    <p:sldId id="262" r:id="rId7"/>
    <p:sldId id="264" r:id="rId8"/>
    <p:sldId id="266" r:id="rId9"/>
    <p:sldId id="265" r:id="rId10"/>
    <p:sldId id="263"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9AA8"/>
    <a:srgbClr val="E3DFD4"/>
    <a:srgbClr val="CCCC66"/>
    <a:srgbClr val="256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9" d="100"/>
          <a:sy n="59" d="100"/>
        </p:scale>
        <p:origin x="2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ja Krusell" userId="229011ae-5608-44f9-9421-ebbf2d7af1b5" providerId="ADAL" clId="{3B1E9763-A5B3-4DB6-A885-A326FFC4D0C6}"/>
    <pc:docChg chg="modSld">
      <pc:chgData name="Anja Krusell" userId="229011ae-5608-44f9-9421-ebbf2d7af1b5" providerId="ADAL" clId="{3B1E9763-A5B3-4DB6-A885-A326FFC4D0C6}" dt="2025-03-12T12:36:57.250" v="0" actId="20577"/>
      <pc:docMkLst>
        <pc:docMk/>
      </pc:docMkLst>
      <pc:sldChg chg="modSp mod">
        <pc:chgData name="Anja Krusell" userId="229011ae-5608-44f9-9421-ebbf2d7af1b5" providerId="ADAL" clId="{3B1E9763-A5B3-4DB6-A885-A326FFC4D0C6}" dt="2025-03-12T12:36:57.250" v="0" actId="20577"/>
        <pc:sldMkLst>
          <pc:docMk/>
          <pc:sldMk cId="2837167276" sldId="258"/>
        </pc:sldMkLst>
        <pc:spChg chg="mod">
          <ac:chgData name="Anja Krusell" userId="229011ae-5608-44f9-9421-ebbf2d7af1b5" providerId="ADAL" clId="{3B1E9763-A5B3-4DB6-A885-A326FFC4D0C6}" dt="2025-03-12T12:36:57.250" v="0" actId="20577"/>
          <ac:spMkLst>
            <pc:docMk/>
            <pc:sldMk cId="2837167276" sldId="25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DB7C1-8C7B-4E50-9958-7FD492D295E8}" type="datetimeFigureOut">
              <a:rPr lang="da-DK" smtClean="0"/>
              <a:t>12-03-2025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CE769-8964-4AAC-86D6-78C96D61B036}" type="slidenum">
              <a:rPr lang="da-DK" smtClean="0"/>
              <a:t>‹nr.›</a:t>
            </a:fld>
            <a:endParaRPr lang="da-DK"/>
          </a:p>
        </p:txBody>
      </p:sp>
    </p:spTree>
    <p:extLst>
      <p:ext uri="{BB962C8B-B14F-4D97-AF65-F5344CB8AC3E}">
        <p14:creationId xmlns:p14="http://schemas.microsoft.com/office/powerpoint/2010/main" val="1360263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0126D1-B43B-3D86-D58E-B1858C005E5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04CD3C5A-DAE1-3868-84D1-8B9A75A50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BAC71E1E-BDF8-1818-DF72-95FF7D7BF584}"/>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BF108B74-5F1D-1D9A-DCD4-D459116CF44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34CF487-FF40-0F2A-0B16-D91164C98413}"/>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2407369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D33B01-524A-E6F4-78F9-93A771C864FA}"/>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D0CB4456-AAB0-9F3E-8CAB-330A5E720D2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7B8ED7C-6E8C-E099-E0C3-7ABA21441160}"/>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50DB4966-754D-83BF-A255-ACDAF815286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B610534-2A85-1F87-59F7-B83616BCC1F9}"/>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378240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E86F07E4-AFAB-FE04-0628-E383C6C482A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4B3D069-FAE4-EF53-2904-78C72FDF947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5BDDC0F-6780-5912-B5F2-C44DD95BF0F4}"/>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0A2FAC90-71A9-63BB-C093-1AECC558175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893D87E-81C7-D92D-97FD-4D4D429144BA}"/>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262538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EA8ED4-786C-2723-3158-B81EB9D4CAF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BE3312F-F32C-556A-237F-9343DD1E67AD}"/>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8CB6D00-DABA-7C88-4B79-4A4127210AAA}"/>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4791F97A-60B3-E70D-97DF-10E02D192D4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3D61501-4587-5E00-BDE6-03A5DEC9B1F6}"/>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294348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995928-F55B-F452-EBC0-6716DFF75B69}"/>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50FAC9A3-0C77-9CDD-C8B9-B5835D6D63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D2181A76-1129-4B43-6384-719D0063C9F3}"/>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0984AD51-3F4C-80B8-644A-E64504D2D7E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36E8857-06FA-CDBE-1148-C2C69A4F9126}"/>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326367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88F663-001F-17F8-40A4-917F4D17233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9872F2D-D912-6F4C-D171-EAF2FE6697B9}"/>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7B6F46FB-335B-B2F9-C1D9-880985F1B186}"/>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388BEA1-C1B7-1AC0-2BCC-BCA54D30ADF8}"/>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6" name="Pladsholder til sidefod 5">
            <a:extLst>
              <a:ext uri="{FF2B5EF4-FFF2-40B4-BE49-F238E27FC236}">
                <a16:creationId xmlns:a16="http://schemas.microsoft.com/office/drawing/2014/main" id="{CDA57482-3D43-27B1-DA7B-EFD59B3AE89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F5032AB-41D0-E156-3B46-3B89D53A4372}"/>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44969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E630BC-EF2F-3A91-98A4-6817B550BFC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A4AEE93-5DAF-887A-5A54-CA200E5593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39B334F-CF3F-7A53-3493-287C2F0DC15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521A43C-F39C-D519-29E6-1CF85335E1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6D796331-938B-27A2-B10D-329FA37588A3}"/>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AF0F6A9-40C8-9FF9-D53F-67B3322222C4}"/>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8" name="Pladsholder til sidefod 7">
            <a:extLst>
              <a:ext uri="{FF2B5EF4-FFF2-40B4-BE49-F238E27FC236}">
                <a16:creationId xmlns:a16="http://schemas.microsoft.com/office/drawing/2014/main" id="{D3085564-E2C2-635E-BC8F-14FC53197DEB}"/>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84886D24-B2BB-E22A-34C0-F596A972A8A9}"/>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159255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FB5FEC-516F-E691-3B32-F45857566091}"/>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8504175C-7E09-E4C5-7D04-8A8668BC6873}"/>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4" name="Pladsholder til sidefod 3">
            <a:extLst>
              <a:ext uri="{FF2B5EF4-FFF2-40B4-BE49-F238E27FC236}">
                <a16:creationId xmlns:a16="http://schemas.microsoft.com/office/drawing/2014/main" id="{3B4FFF4C-46DB-4259-0B9B-DC0980D7ECB0}"/>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605DFEB-6187-39B2-6454-16644BB2B61E}"/>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298273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DA58F1F-AAE6-5137-526C-91DA33EDFB47}"/>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3" name="Pladsholder til sidefod 2">
            <a:extLst>
              <a:ext uri="{FF2B5EF4-FFF2-40B4-BE49-F238E27FC236}">
                <a16:creationId xmlns:a16="http://schemas.microsoft.com/office/drawing/2014/main" id="{037DF65F-5B16-08F9-146A-3323088BCDE1}"/>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BA09933B-2E48-4DF8-279B-3572E8CECFAE}"/>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238356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30D7C9-F536-0B9B-0E08-C413959D25B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E1F24F8F-77D8-C703-A32D-BDC88988B7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6C7E4CF-8E0B-ECE2-CD7A-6B95036BC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EF910B3-5AAD-1656-17DE-F5AFD041053F}"/>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6" name="Pladsholder til sidefod 5">
            <a:extLst>
              <a:ext uri="{FF2B5EF4-FFF2-40B4-BE49-F238E27FC236}">
                <a16:creationId xmlns:a16="http://schemas.microsoft.com/office/drawing/2014/main" id="{7B39B47A-F243-36EE-7AB8-8F6EA854318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48306FC-13A1-F3F5-BAC4-8C00D14FFB39}"/>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4238814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C5EAF6-369D-C6CF-A2B8-897697628A8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A1F79CA8-A551-5A99-F40D-99E0EEE260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FCD8EE28-007B-924D-0FB3-E82FCC865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F063081-631E-3B02-85CF-7F6DE1BCBAF6}"/>
              </a:ext>
            </a:extLst>
          </p:cNvPr>
          <p:cNvSpPr>
            <a:spLocks noGrp="1"/>
          </p:cNvSpPr>
          <p:nvPr>
            <p:ph type="dt" sz="half" idx="10"/>
          </p:nvPr>
        </p:nvSpPr>
        <p:spPr/>
        <p:txBody>
          <a:bodyPr/>
          <a:lstStyle/>
          <a:p>
            <a:fld id="{8CE71C62-EF4E-44CF-A4A8-46B2C559302C}" type="datetimeFigureOut">
              <a:rPr lang="da-DK" smtClean="0"/>
              <a:t>12-03-2025</a:t>
            </a:fld>
            <a:endParaRPr lang="da-DK"/>
          </a:p>
        </p:txBody>
      </p:sp>
      <p:sp>
        <p:nvSpPr>
          <p:cNvPr id="6" name="Pladsholder til sidefod 5">
            <a:extLst>
              <a:ext uri="{FF2B5EF4-FFF2-40B4-BE49-F238E27FC236}">
                <a16:creationId xmlns:a16="http://schemas.microsoft.com/office/drawing/2014/main" id="{F1EB147E-99D2-963F-EEA5-44BF97727A8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D2A6FD6-E694-5AAE-0F31-0FD2EF69F69A}"/>
              </a:ext>
            </a:extLst>
          </p:cNvPr>
          <p:cNvSpPr>
            <a:spLocks noGrp="1"/>
          </p:cNvSpPr>
          <p:nvPr>
            <p:ph type="sldNum" sz="quarter" idx="12"/>
          </p:nvPr>
        </p:nvSpPr>
        <p:spPr/>
        <p:txBody>
          <a:bodyPr/>
          <a:lstStyle/>
          <a:p>
            <a:fld id="{3FBAD82A-04E9-404A-B142-CD308EA332F1}" type="slidenum">
              <a:rPr lang="da-DK" smtClean="0"/>
              <a:t>‹nr.›</a:t>
            </a:fld>
            <a:endParaRPr lang="da-DK"/>
          </a:p>
        </p:txBody>
      </p:sp>
    </p:spTree>
    <p:extLst>
      <p:ext uri="{BB962C8B-B14F-4D97-AF65-F5344CB8AC3E}">
        <p14:creationId xmlns:p14="http://schemas.microsoft.com/office/powerpoint/2010/main" val="82898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C94638C-6916-6D74-DB79-B3368A4B74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8C46909-6B1F-C80A-E1BA-73D3ED8418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935899E-A6B5-D1CA-D8C1-121AD0CA83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71C62-EF4E-44CF-A4A8-46B2C559302C}" type="datetimeFigureOut">
              <a:rPr lang="da-DK" smtClean="0"/>
              <a:t>12-03-2025</a:t>
            </a:fld>
            <a:endParaRPr lang="da-DK"/>
          </a:p>
        </p:txBody>
      </p:sp>
      <p:sp>
        <p:nvSpPr>
          <p:cNvPr id="5" name="Pladsholder til sidefod 4">
            <a:extLst>
              <a:ext uri="{FF2B5EF4-FFF2-40B4-BE49-F238E27FC236}">
                <a16:creationId xmlns:a16="http://schemas.microsoft.com/office/drawing/2014/main" id="{A856C815-7B92-4A34-EFEF-D43D6D74D5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3B28CE9B-C160-A5F5-3148-4E883643D9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AD82A-04E9-404A-B142-CD308EA332F1}" type="slidenum">
              <a:rPr lang="da-DK" smtClean="0"/>
              <a:t>‹nr.›</a:t>
            </a:fld>
            <a:endParaRPr lang="da-DK"/>
          </a:p>
        </p:txBody>
      </p:sp>
    </p:spTree>
    <p:extLst>
      <p:ext uri="{BB962C8B-B14F-4D97-AF65-F5344CB8AC3E}">
        <p14:creationId xmlns:p14="http://schemas.microsoft.com/office/powerpoint/2010/main" val="1056239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ledelsesugen.dk/wp-content/uploads/2021/05/Dialogkort_final.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0477" y="2260184"/>
            <a:ext cx="10515600" cy="1325563"/>
          </a:xfrm>
        </p:spPr>
        <p:txBody>
          <a:bodyPr>
            <a:normAutofit/>
          </a:bodyPr>
          <a:lstStyle/>
          <a:p>
            <a:r>
              <a:rPr lang="da-DK" sz="3600" b="1" dirty="0"/>
              <a:t>Samtaleguide til det gode tværfaglige ledelsessamspil</a:t>
            </a:r>
            <a:br>
              <a:rPr lang="da-DK" sz="3600" b="1" dirty="0"/>
            </a:br>
            <a:r>
              <a:rPr lang="da-DK" sz="3200" b="1" dirty="0"/>
              <a:t> - Sådan har I en god samtale om jeres </a:t>
            </a:r>
            <a:r>
              <a:rPr lang="da-DK" sz="3200" b="1"/>
              <a:t>fælles ledelsesopgave </a:t>
            </a:r>
            <a:endParaRPr lang="da-DK" sz="3200" b="1" dirty="0"/>
          </a:p>
        </p:txBody>
      </p:sp>
      <p:pic>
        <p:nvPicPr>
          <p:cNvPr id="7" name="Billede 6">
            <a:extLst>
              <a:ext uri="{FF2B5EF4-FFF2-40B4-BE49-F238E27FC236}">
                <a16:creationId xmlns:a16="http://schemas.microsoft.com/office/drawing/2014/main" id="{3F7BB879-31EF-A351-E790-CE787B63898E}"/>
              </a:ext>
            </a:extLst>
          </p:cNvPr>
          <p:cNvPicPr>
            <a:picLocks noChangeAspect="1"/>
          </p:cNvPicPr>
          <p:nvPr/>
        </p:nvPicPr>
        <p:blipFill>
          <a:blip r:embed="rId2"/>
          <a:stretch>
            <a:fillRect/>
          </a:stretch>
        </p:blipFill>
        <p:spPr>
          <a:xfrm>
            <a:off x="9142208" y="591239"/>
            <a:ext cx="1593850" cy="1593850"/>
          </a:xfrm>
          <a:prstGeom prst="rect">
            <a:avLst/>
          </a:prstGeom>
        </p:spPr>
      </p:pic>
    </p:spTree>
    <p:extLst>
      <p:ext uri="{BB962C8B-B14F-4D97-AF65-F5344CB8AC3E}">
        <p14:creationId xmlns:p14="http://schemas.microsoft.com/office/powerpoint/2010/main" val="283716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98444" y="312117"/>
            <a:ext cx="10515600" cy="1325563"/>
          </a:xfrm>
        </p:spPr>
        <p:txBody>
          <a:bodyPr>
            <a:normAutofit/>
          </a:bodyPr>
          <a:lstStyle/>
          <a:p>
            <a:r>
              <a:rPr lang="da-DK" sz="3600" b="1" dirty="0"/>
              <a:t>Samtaleguide til det gode tværfaglige ledelsessamspil</a:t>
            </a:r>
          </a:p>
        </p:txBody>
      </p:sp>
      <p:sp>
        <p:nvSpPr>
          <p:cNvPr id="3" name="Pladsholder til indhold 2"/>
          <p:cNvSpPr>
            <a:spLocks noGrp="1"/>
          </p:cNvSpPr>
          <p:nvPr>
            <p:ph idx="1"/>
          </p:nvPr>
        </p:nvSpPr>
        <p:spPr>
          <a:xfrm>
            <a:off x="838200" y="1679852"/>
            <a:ext cx="10515600" cy="4893227"/>
          </a:xfrm>
        </p:spPr>
        <p:txBody>
          <a:bodyPr>
            <a:normAutofit/>
          </a:bodyPr>
          <a:lstStyle/>
          <a:p>
            <a:pPr marL="0" indent="0">
              <a:buNone/>
            </a:pPr>
            <a:r>
              <a:rPr lang="da-DK" b="1" dirty="0"/>
              <a:t>Hvorfor? </a:t>
            </a:r>
          </a:p>
          <a:p>
            <a:pPr marL="0" indent="0">
              <a:buNone/>
            </a:pPr>
            <a:r>
              <a:rPr lang="da-DK" sz="2400" dirty="0"/>
              <a:t>Formålet med samtalen og med at beskæftige jer med samarbejdet er:</a:t>
            </a:r>
          </a:p>
          <a:p>
            <a:pPr marL="0" indent="0">
              <a:buNone/>
            </a:pPr>
            <a:r>
              <a:rPr lang="da-DK" sz="2400" b="1" dirty="0"/>
              <a:t>1) At få fælles overblik</a:t>
            </a:r>
          </a:p>
          <a:p>
            <a:pPr marL="0" indent="0">
              <a:buNone/>
            </a:pPr>
            <a:r>
              <a:rPr lang="da-DK" sz="2200" dirty="0"/>
              <a:t>Formålet med en samtale om jeres samspil og fælles ledelsesopgave er at få et fælles overblik over jeres samlede ledelsesopgave samt at koordinere og fordele ledelsesopgaverne. </a:t>
            </a:r>
          </a:p>
          <a:p>
            <a:pPr marL="0" indent="0">
              <a:buNone/>
            </a:pPr>
            <a:r>
              <a:rPr lang="da-DK" sz="2400" b="1" dirty="0"/>
              <a:t>2) At afstemme forventninger og koordinere</a:t>
            </a:r>
          </a:p>
          <a:p>
            <a:pPr marL="0" indent="0">
              <a:buNone/>
            </a:pPr>
            <a:r>
              <a:rPr lang="da-DK" sz="2200" dirty="0"/>
              <a:t>Derudover er formålet, at I får afstemt jeres forventninger til hinanden og får talt om, at I evt. har forskellige vilkår og rammer (evt. forskellig tid til ledelse/klinik).</a:t>
            </a:r>
          </a:p>
          <a:p>
            <a:pPr marL="0" indent="0">
              <a:buNone/>
            </a:pPr>
            <a:r>
              <a:rPr lang="da-DK" sz="2400" b="1" dirty="0"/>
              <a:t>3) At kende hinanden som personer</a:t>
            </a:r>
          </a:p>
          <a:p>
            <a:pPr marL="0" indent="0">
              <a:buNone/>
            </a:pPr>
            <a:r>
              <a:rPr lang="da-DK" sz="2200" dirty="0"/>
              <a:t>Det er også vigtigt, at I lærer hinanden at kende som personer, og hvordan I kan supplere og støtte hinanden. </a:t>
            </a:r>
          </a:p>
          <a:p>
            <a:pPr marL="0" indent="0">
              <a:buNone/>
            </a:pPr>
            <a:endParaRPr lang="da-DK" sz="2200" dirty="0"/>
          </a:p>
        </p:txBody>
      </p:sp>
    </p:spTree>
    <p:extLst>
      <p:ext uri="{BB962C8B-B14F-4D97-AF65-F5344CB8AC3E}">
        <p14:creationId xmlns:p14="http://schemas.microsoft.com/office/powerpoint/2010/main" val="3976054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3600" b="1" dirty="0"/>
              <a:t>Samtaleguide til det gode tværfaglige ledelsessamspil</a:t>
            </a:r>
          </a:p>
        </p:txBody>
      </p:sp>
      <p:sp>
        <p:nvSpPr>
          <p:cNvPr id="3" name="Pladsholder til indhold 2"/>
          <p:cNvSpPr>
            <a:spLocks noGrp="1"/>
          </p:cNvSpPr>
          <p:nvPr>
            <p:ph idx="1"/>
          </p:nvPr>
        </p:nvSpPr>
        <p:spPr/>
        <p:txBody>
          <a:bodyPr/>
          <a:lstStyle/>
          <a:p>
            <a:pPr marL="0" indent="0">
              <a:buNone/>
            </a:pPr>
            <a:r>
              <a:rPr lang="da-DK" b="1" dirty="0"/>
              <a:t>Hvordan?</a:t>
            </a:r>
          </a:p>
          <a:p>
            <a:pPr marL="0" indent="0">
              <a:buNone/>
            </a:pPr>
            <a:r>
              <a:rPr lang="da-DK" dirty="0"/>
              <a:t>Hav gode rammer for samtalen: </a:t>
            </a:r>
          </a:p>
          <a:p>
            <a:pPr marL="0" indent="0">
              <a:buNone/>
            </a:pPr>
            <a:r>
              <a:rPr lang="da-DK" dirty="0"/>
              <a:t>Afsæt god tid og find et godt sted, hvor I kan tale uforstyrret. </a:t>
            </a:r>
          </a:p>
          <a:p>
            <a:pPr marL="0" indent="0">
              <a:buNone/>
            </a:pPr>
            <a:endParaRPr lang="da-DK" b="1" dirty="0"/>
          </a:p>
        </p:txBody>
      </p:sp>
    </p:spTree>
    <p:extLst>
      <p:ext uri="{BB962C8B-B14F-4D97-AF65-F5344CB8AC3E}">
        <p14:creationId xmlns:p14="http://schemas.microsoft.com/office/powerpoint/2010/main" val="385761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609" y="325369"/>
            <a:ext cx="11102008" cy="1325563"/>
          </a:xfrm>
        </p:spPr>
        <p:txBody>
          <a:bodyPr>
            <a:normAutofit/>
          </a:bodyPr>
          <a:lstStyle/>
          <a:p>
            <a:r>
              <a:rPr lang="da-DK" sz="3200" b="1" dirty="0"/>
              <a:t>1) Fælles overblik over jeres samlede ledelsesopgave og situation</a:t>
            </a:r>
          </a:p>
        </p:txBody>
      </p:sp>
      <p:sp>
        <p:nvSpPr>
          <p:cNvPr id="3" name="Pladsholder til indhold 2"/>
          <p:cNvSpPr>
            <a:spLocks noGrp="1"/>
          </p:cNvSpPr>
          <p:nvPr>
            <p:ph idx="1"/>
          </p:nvPr>
        </p:nvSpPr>
        <p:spPr>
          <a:xfrm>
            <a:off x="838200" y="1626844"/>
            <a:ext cx="10515600" cy="4906479"/>
          </a:xfrm>
        </p:spPr>
        <p:txBody>
          <a:bodyPr>
            <a:normAutofit/>
          </a:bodyPr>
          <a:lstStyle/>
          <a:p>
            <a:pPr marL="0" indent="0">
              <a:buNone/>
            </a:pPr>
            <a:r>
              <a:rPr lang="da-DK" b="1" dirty="0"/>
              <a:t>Udfyld figur med ledelsesopgaver</a:t>
            </a:r>
          </a:p>
          <a:p>
            <a:pPr marL="0" indent="0">
              <a:buNone/>
            </a:pPr>
            <a:endParaRPr lang="da-DK" b="1" dirty="0"/>
          </a:p>
          <a:p>
            <a:pPr marL="0" indent="0">
              <a:buNone/>
            </a:pPr>
            <a:endParaRPr lang="da-DK" b="1" dirty="0"/>
          </a:p>
          <a:p>
            <a:pPr marL="0" indent="0">
              <a:buNone/>
            </a:pPr>
            <a:endParaRPr lang="da-DK" sz="2600" b="1" dirty="0"/>
          </a:p>
          <a:p>
            <a:pPr marL="0" indent="0">
              <a:buNone/>
            </a:pPr>
            <a:r>
              <a:rPr lang="da-DK" sz="2600" b="1" dirty="0"/>
              <a:t>1) Fælles overblik: </a:t>
            </a:r>
          </a:p>
          <a:p>
            <a:pPr marL="0" indent="0">
              <a:buNone/>
            </a:pPr>
            <a:r>
              <a:rPr lang="da-DK" sz="2600" dirty="0"/>
              <a:t>Udfyld og giv hinanden indblik i hver jeres ledelsesopgaver – F.eks.: Hvad er vigtigt, at du ved om mine opgaver? </a:t>
            </a:r>
          </a:p>
          <a:p>
            <a:pPr marL="0" indent="0">
              <a:buNone/>
            </a:pPr>
            <a:r>
              <a:rPr lang="da-DK" sz="2600" dirty="0"/>
              <a:t>Slut af med at udfylde jeres fælles ledelsesopgave – delmængden</a:t>
            </a:r>
          </a:p>
          <a:p>
            <a:pPr marL="0" indent="0">
              <a:buNone/>
            </a:pPr>
            <a:endParaRPr lang="da-DK" b="1" dirty="0"/>
          </a:p>
        </p:txBody>
      </p:sp>
      <p:sp>
        <p:nvSpPr>
          <p:cNvPr id="4" name="Ellipse 3">
            <a:extLst>
              <a:ext uri="{FF2B5EF4-FFF2-40B4-BE49-F238E27FC236}">
                <a16:creationId xmlns:a16="http://schemas.microsoft.com/office/drawing/2014/main" id="{9EEFF581-54A1-847A-B399-3A2DAE55DED0}"/>
              </a:ext>
            </a:extLst>
          </p:cNvPr>
          <p:cNvSpPr/>
          <p:nvPr/>
        </p:nvSpPr>
        <p:spPr>
          <a:xfrm>
            <a:off x="4987376" y="2136706"/>
            <a:ext cx="1581150" cy="1285875"/>
          </a:xfrm>
          <a:prstGeom prst="ellipse">
            <a:avLst/>
          </a:prstGeom>
          <a:solidFill>
            <a:schemeClr val="tx2">
              <a:lumMod val="20000"/>
              <a:lumOff val="80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5" name="Ellipse 4">
            <a:extLst>
              <a:ext uri="{FF2B5EF4-FFF2-40B4-BE49-F238E27FC236}">
                <a16:creationId xmlns:a16="http://schemas.microsoft.com/office/drawing/2014/main" id="{9E9DAE46-6C72-4712-452D-668032419B00}"/>
              </a:ext>
            </a:extLst>
          </p:cNvPr>
          <p:cNvSpPr/>
          <p:nvPr/>
        </p:nvSpPr>
        <p:spPr>
          <a:xfrm>
            <a:off x="4198860" y="2103583"/>
            <a:ext cx="1581150" cy="1285875"/>
          </a:xfrm>
          <a:prstGeom prst="ellipse">
            <a:avLst/>
          </a:prstGeom>
          <a:solidFill>
            <a:schemeClr val="tx2">
              <a:lumMod val="20000"/>
              <a:lumOff val="80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6" name="Tekstfelt 2">
            <a:extLst>
              <a:ext uri="{FF2B5EF4-FFF2-40B4-BE49-F238E27FC236}">
                <a16:creationId xmlns:a16="http://schemas.microsoft.com/office/drawing/2014/main" id="{EBBEA6C4-BB5E-BDBE-FB68-857524811DC7}"/>
              </a:ext>
            </a:extLst>
          </p:cNvPr>
          <p:cNvSpPr txBox="1">
            <a:spLocks noChangeArrowheads="1"/>
          </p:cNvSpPr>
          <p:nvPr/>
        </p:nvSpPr>
        <p:spPr bwMode="auto">
          <a:xfrm>
            <a:off x="4974124" y="2501685"/>
            <a:ext cx="792633" cy="607539"/>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da-DK" sz="1600" b="1" dirty="0">
                <a:effectLst/>
                <a:latin typeface="Calibri Light" panose="020F0302020204030204" pitchFamily="34" charset="0"/>
                <a:ea typeface="Calibri" panose="020F0502020204030204" pitchFamily="34" charset="0"/>
                <a:cs typeface="Times New Roman" panose="02020603050405020304" pitchFamily="18" charset="0"/>
              </a:rPr>
              <a:t>Det fælles</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913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7956" y="325369"/>
            <a:ext cx="10515600" cy="1325563"/>
          </a:xfrm>
        </p:spPr>
        <p:txBody>
          <a:bodyPr>
            <a:normAutofit/>
          </a:bodyPr>
          <a:lstStyle/>
          <a:p>
            <a:r>
              <a:rPr lang="da-DK" sz="3200" b="1" dirty="0"/>
              <a:t>2) Afstemme forventninger og koordinering</a:t>
            </a:r>
          </a:p>
        </p:txBody>
      </p:sp>
      <p:sp>
        <p:nvSpPr>
          <p:cNvPr id="3" name="Pladsholder til indhold 2"/>
          <p:cNvSpPr>
            <a:spLocks noGrp="1"/>
          </p:cNvSpPr>
          <p:nvPr>
            <p:ph idx="1"/>
          </p:nvPr>
        </p:nvSpPr>
        <p:spPr>
          <a:xfrm>
            <a:off x="838200" y="1825624"/>
            <a:ext cx="10515600" cy="4906479"/>
          </a:xfrm>
        </p:spPr>
        <p:txBody>
          <a:bodyPr>
            <a:normAutofit/>
          </a:bodyPr>
          <a:lstStyle/>
          <a:p>
            <a:pPr marL="0" indent="0">
              <a:buNone/>
            </a:pPr>
            <a:r>
              <a:rPr lang="da-DK" sz="2600" b="1" dirty="0"/>
              <a:t>Afstemme forventninger: </a:t>
            </a:r>
          </a:p>
          <a:p>
            <a:pPr marL="0" indent="0">
              <a:buNone/>
            </a:pPr>
            <a:r>
              <a:rPr lang="da-DK" sz="2600" dirty="0"/>
              <a:t>Hvordan samarbejder vi om ledelsesopgaverne?</a:t>
            </a:r>
          </a:p>
          <a:p>
            <a:pPr marL="0" indent="0">
              <a:buNone/>
            </a:pPr>
            <a:r>
              <a:rPr lang="da-DK" sz="2600" dirty="0"/>
              <a:t>Hvilke forskellige vilkår har vi? (F.eks. ledelsestid)</a:t>
            </a:r>
          </a:p>
          <a:p>
            <a:pPr marL="0" indent="0">
              <a:buNone/>
            </a:pPr>
            <a:endParaRPr lang="da-DK" sz="1600" b="1" dirty="0"/>
          </a:p>
          <a:p>
            <a:pPr marL="0" indent="0">
              <a:buNone/>
            </a:pPr>
            <a:r>
              <a:rPr lang="da-DK" sz="2600" b="1" dirty="0"/>
              <a:t>Koordinering:</a:t>
            </a:r>
          </a:p>
          <a:p>
            <a:pPr marL="0" indent="0">
              <a:buNone/>
            </a:pPr>
            <a:r>
              <a:rPr lang="da-DK" sz="2600" dirty="0"/>
              <a:t>Når I har et fælles overblik og har afstemt forventninger, så kan I tage fat i den mere konkrete koordinering, f.eks. i forhold til:</a:t>
            </a:r>
          </a:p>
          <a:p>
            <a:pPr marL="0" indent="0">
              <a:buNone/>
            </a:pPr>
            <a:r>
              <a:rPr lang="da-DK" sz="2600" dirty="0"/>
              <a:t>Fordeling: Hvordan fordeler vi opgaverne?</a:t>
            </a:r>
          </a:p>
          <a:p>
            <a:pPr marL="0" indent="0">
              <a:buNone/>
            </a:pPr>
            <a:r>
              <a:rPr lang="da-DK" sz="2600" dirty="0"/>
              <a:t>Mødestruktur: Hvad har vi brug for af fælles tid? Hvilke slags møder? Hvordan koordinerer vi vha. faste møder og hvordan ad hoc?</a:t>
            </a:r>
          </a:p>
          <a:p>
            <a:pPr marL="0" indent="0">
              <a:buNone/>
            </a:pPr>
            <a:endParaRPr lang="da-DK" b="1" dirty="0"/>
          </a:p>
        </p:txBody>
      </p:sp>
    </p:spTree>
    <p:extLst>
      <p:ext uri="{BB962C8B-B14F-4D97-AF65-F5344CB8AC3E}">
        <p14:creationId xmlns:p14="http://schemas.microsoft.com/office/powerpoint/2010/main" val="93861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7956" y="325369"/>
            <a:ext cx="10515600" cy="1325563"/>
          </a:xfrm>
        </p:spPr>
        <p:txBody>
          <a:bodyPr>
            <a:normAutofit/>
          </a:bodyPr>
          <a:lstStyle/>
          <a:p>
            <a:r>
              <a:rPr lang="da-DK" sz="3200" b="1" dirty="0"/>
              <a:t>3) Lær hinanden at kende som personer</a:t>
            </a:r>
          </a:p>
        </p:txBody>
      </p:sp>
      <p:sp>
        <p:nvSpPr>
          <p:cNvPr id="3" name="Pladsholder til indhold 2"/>
          <p:cNvSpPr>
            <a:spLocks noGrp="1"/>
          </p:cNvSpPr>
          <p:nvPr>
            <p:ph idx="1"/>
          </p:nvPr>
        </p:nvSpPr>
        <p:spPr>
          <a:xfrm>
            <a:off x="463825" y="1470988"/>
            <a:ext cx="11062252" cy="5300179"/>
          </a:xfrm>
        </p:spPr>
        <p:txBody>
          <a:bodyPr>
            <a:normAutofit fontScale="62500" lnSpcReduction="20000"/>
          </a:bodyPr>
          <a:lstStyle/>
          <a:p>
            <a:pPr marL="0" indent="0">
              <a:buNone/>
            </a:pPr>
            <a:r>
              <a:rPr lang="da-DK" sz="2600" dirty="0"/>
              <a:t>At lære hinanden at kende som personer er vigtigt, fordi et godt kendskab og en stærk relation betyder, at I bedre kan lykkes med at arbejde sammen om sværere ting. Det er især, når der skal træffes beslutninger, hvor svaret hverken er givet eller let, at relationen og det fælles lederskab viser sit værd/viser sin styrke.</a:t>
            </a:r>
          </a:p>
          <a:p>
            <a:pPr marL="0" indent="0">
              <a:buNone/>
            </a:pPr>
            <a:r>
              <a:rPr lang="da-DK" sz="2600" dirty="0"/>
              <a:t>Et godt sted at starte er at sætte tid af til en længere samtale – tag evt. udgangspunkt i forslagene til samtaleemner. Derefter kan I gøre det til en vane at tale om de mere personlige dele af arbejdet og i samarbejdet.</a:t>
            </a:r>
          </a:p>
          <a:p>
            <a:pPr marL="0" indent="0">
              <a:buNone/>
            </a:pPr>
            <a:r>
              <a:rPr lang="da-DK" sz="2600" b="1" dirty="0"/>
              <a:t>Samtaleemner der gør at I lærer hinanden at kende som personer:</a:t>
            </a:r>
          </a:p>
          <a:p>
            <a:r>
              <a:rPr lang="da-DK" sz="2600" dirty="0"/>
              <a:t>Del styrker og udviklingsområder</a:t>
            </a:r>
          </a:p>
          <a:p>
            <a:r>
              <a:rPr lang="da-DK" sz="2600" dirty="0"/>
              <a:t>Fortæl om noget om dig, som din makker ikke ved om dig.</a:t>
            </a:r>
          </a:p>
          <a:p>
            <a:r>
              <a:rPr lang="da-DK" sz="2600" dirty="0"/>
              <a:t>Del med hinanden, hvordan jeres vej til at blive leder har været: Hvad har været min vej til ledelse. Fold ud og stil uddybende spørgsmål til hinanden.</a:t>
            </a:r>
          </a:p>
          <a:p>
            <a:r>
              <a:rPr lang="da-DK" sz="2600" dirty="0"/>
              <a:t>Hvad er jeres værdier som person og som leder? Senere kan I arbejde med, hvad jeres fælles værdier for jeres ledelse kan være? </a:t>
            </a:r>
          </a:p>
          <a:p>
            <a:pPr marL="0" indent="0">
              <a:buNone/>
            </a:pPr>
            <a:endParaRPr lang="da-DK" sz="2600" dirty="0"/>
          </a:p>
          <a:p>
            <a:pPr marL="0" indent="0">
              <a:buNone/>
            </a:pPr>
            <a:r>
              <a:rPr lang="da-DK" sz="2600" dirty="0"/>
              <a:t>Når I har varmet op og hvis I befinder jer i nogle gode rammer (god tid og sted), så kan I åbne for en samtale, der går tæt på jer som personer og ledere:</a:t>
            </a:r>
          </a:p>
          <a:p>
            <a:r>
              <a:rPr lang="da-DK" sz="2600" dirty="0"/>
              <a:t>Hvad vil jeg gerne lykkes med som leder?</a:t>
            </a:r>
          </a:p>
          <a:p>
            <a:r>
              <a:rPr lang="da-DK" sz="2600" dirty="0"/>
              <a:t>Hvad er min drivkraft – hvad brænder jeg for?</a:t>
            </a:r>
          </a:p>
          <a:p>
            <a:r>
              <a:rPr lang="da-DK" sz="2600" dirty="0"/>
              <a:t>Fortæl om en oplevelse inden for den sidste uge, hvor du oplevede at lykkes som leder. Makkeren lytter efter ift., hvorfor det var en vigtig situation og hvad den andre gjorde, der gjorde det det muligt? </a:t>
            </a:r>
          </a:p>
          <a:p>
            <a:r>
              <a:rPr lang="da-DK" sz="2600" dirty="0"/>
              <a:t>Hvad sætter jeg pris på, at du bidrager med i vores samarbejde?</a:t>
            </a:r>
          </a:p>
          <a:p>
            <a:r>
              <a:rPr lang="da-DK" sz="2600" dirty="0"/>
              <a:t>Hvad er vigtigt for mig, at vi lykkes med sammen?</a:t>
            </a:r>
          </a:p>
        </p:txBody>
      </p:sp>
    </p:spTree>
    <p:extLst>
      <p:ext uri="{BB962C8B-B14F-4D97-AF65-F5344CB8AC3E}">
        <p14:creationId xmlns:p14="http://schemas.microsoft.com/office/powerpoint/2010/main" val="3113901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3600" b="1" dirty="0"/>
              <a:t>Inspiration – dialogkort fra Væksthus for ledelse</a:t>
            </a:r>
          </a:p>
        </p:txBody>
      </p:sp>
      <p:sp>
        <p:nvSpPr>
          <p:cNvPr id="3" name="Pladsholder til indhold 2"/>
          <p:cNvSpPr>
            <a:spLocks noGrp="1"/>
          </p:cNvSpPr>
          <p:nvPr>
            <p:ph idx="1"/>
          </p:nvPr>
        </p:nvSpPr>
        <p:spPr/>
        <p:txBody>
          <a:bodyPr>
            <a:normAutofit fontScale="77500" lnSpcReduction="20000"/>
          </a:bodyPr>
          <a:lstStyle/>
          <a:p>
            <a:pPr marL="0" indent="0">
              <a:buNone/>
            </a:pPr>
            <a:r>
              <a:rPr lang="da-DK" dirty="0">
                <a:hlinkClick r:id="rId2"/>
              </a:rPr>
              <a:t>https://ledelsesugen.dk/wp-content/uploads/2021/05/Dialogkort_final.pdf</a:t>
            </a:r>
            <a:endParaRPr lang="da-DK" dirty="0"/>
          </a:p>
          <a:p>
            <a:pPr marL="0" indent="0">
              <a:buNone/>
            </a:pPr>
            <a:endParaRPr lang="da-DK" dirty="0"/>
          </a:p>
          <a:p>
            <a:pPr marL="0" indent="0">
              <a:buNone/>
            </a:pPr>
            <a:r>
              <a:rPr lang="da-DK" dirty="0"/>
              <a:t>Dialogkort er spørgsmål omkring ledelse i praksis, med </a:t>
            </a:r>
          </a:p>
          <a:p>
            <a:pPr marL="0" indent="0">
              <a:buNone/>
            </a:pPr>
            <a:r>
              <a:rPr lang="da-DK" dirty="0"/>
              <a:t>formålet om at skabe refleksion og drøftelser omkring </a:t>
            </a:r>
          </a:p>
          <a:p>
            <a:pPr marL="0" indent="0">
              <a:buNone/>
            </a:pPr>
            <a:r>
              <a:rPr lang="da-DK" dirty="0"/>
              <a:t>egen og fælles ledelse</a:t>
            </a:r>
          </a:p>
          <a:p>
            <a:pPr marL="0" indent="0">
              <a:buNone/>
            </a:pPr>
            <a:r>
              <a:rPr lang="da-DK" dirty="0"/>
              <a:t>Dialogkortene består af en æske med seks temaer:</a:t>
            </a:r>
          </a:p>
          <a:p>
            <a:pPr marL="0" indent="0">
              <a:buNone/>
            </a:pPr>
            <a:r>
              <a:rPr lang="da-DK" dirty="0"/>
              <a:t>• Det velfungerende ledelsesteam</a:t>
            </a:r>
          </a:p>
          <a:p>
            <a:pPr marL="0" indent="0">
              <a:buNone/>
            </a:pPr>
            <a:r>
              <a:rPr lang="da-DK" dirty="0"/>
              <a:t>• Nærværende ledelse på afstand</a:t>
            </a:r>
          </a:p>
          <a:p>
            <a:pPr marL="0" indent="0">
              <a:buNone/>
            </a:pPr>
            <a:r>
              <a:rPr lang="da-DK" dirty="0"/>
              <a:t>• Ledelse op og ned</a:t>
            </a:r>
          </a:p>
          <a:p>
            <a:pPr marL="0" indent="0">
              <a:buNone/>
            </a:pPr>
            <a:r>
              <a:rPr lang="da-DK" dirty="0"/>
              <a:t>• Ledelse af borgerinddragelse</a:t>
            </a:r>
          </a:p>
          <a:p>
            <a:pPr marL="0" indent="0">
              <a:buNone/>
            </a:pPr>
            <a:r>
              <a:rPr lang="da-DK" dirty="0"/>
              <a:t>• Faglig ledelse og fokus på resultater i ledelseskæden </a:t>
            </a:r>
          </a:p>
          <a:p>
            <a:pPr marL="0" indent="0">
              <a:buNone/>
            </a:pPr>
            <a:r>
              <a:rPr lang="da-DK" dirty="0"/>
              <a:t>• Dit personlige lederskab</a:t>
            </a:r>
          </a:p>
        </p:txBody>
      </p:sp>
    </p:spTree>
    <p:extLst>
      <p:ext uri="{BB962C8B-B14F-4D97-AF65-F5344CB8AC3E}">
        <p14:creationId xmlns:p14="http://schemas.microsoft.com/office/powerpoint/2010/main" val="52694064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697853B54CC5549A009FF4F7142C438" ma:contentTypeVersion="6" ma:contentTypeDescription="Opret et nyt dokument." ma:contentTypeScope="" ma:versionID="f4bf1aadbbc01b8a3675c0285d08f3aa">
  <xsd:schema xmlns:xsd="http://www.w3.org/2001/XMLSchema" xmlns:xs="http://www.w3.org/2001/XMLSchema" xmlns:p="http://schemas.microsoft.com/office/2006/metadata/properties" xmlns:ns2="7849bdf4-0ef9-4798-a763-f4d4b35e71a9" xmlns:ns3="6ae0bbcb-d775-4d46-83af-07b0a794e221" targetNamespace="http://schemas.microsoft.com/office/2006/metadata/properties" ma:root="true" ma:fieldsID="5a7d02f90f9f3e407a03d91672d5205d" ns2:_="" ns3:_="">
    <xsd:import namespace="7849bdf4-0ef9-4798-a763-f4d4b35e71a9"/>
    <xsd:import namespace="6ae0bbcb-d775-4d46-83af-07b0a794e2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49bdf4-0ef9-4798-a763-f4d4b35e71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e0bbcb-d775-4d46-83af-07b0a794e221"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C6F4A5-0BEB-4787-89BC-654A4CDD9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49bdf4-0ef9-4798-a763-f4d4b35e71a9"/>
    <ds:schemaRef ds:uri="6ae0bbcb-d775-4d46-83af-07b0a794e2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46E1D1-98A2-4328-8AB2-BD92B8F0BD76}">
  <ds:schemaRefs>
    <ds:schemaRef ds:uri="http://purl.org/dc/terms/"/>
    <ds:schemaRef ds:uri="http://www.w3.org/XML/1998/namespace"/>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6ae0bbcb-d775-4d46-83af-07b0a794e221"/>
    <ds:schemaRef ds:uri="http://schemas.microsoft.com/office/infopath/2007/PartnerControls"/>
    <ds:schemaRef ds:uri="7849bdf4-0ef9-4798-a763-f4d4b35e71a9"/>
  </ds:schemaRefs>
</ds:datastoreItem>
</file>

<file path=customXml/itemProps3.xml><?xml version="1.0" encoding="utf-8"?>
<ds:datastoreItem xmlns:ds="http://schemas.openxmlformats.org/officeDocument/2006/customXml" ds:itemID="{B3677824-67FD-46ED-8601-0B4011B682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167</TotalTime>
  <Words>738</Words>
  <Application>Microsoft Office PowerPoint</Application>
  <PresentationFormat>Widescreen</PresentationFormat>
  <Paragraphs>60</Paragraphs>
  <Slides>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Office-tema</vt:lpstr>
      <vt:lpstr>Samtaleguide til det gode tværfaglige ledelsessamspil  - Sådan har I en god samtale om jeres fælles ledelsesopgave </vt:lpstr>
      <vt:lpstr>Samtaleguide til det gode tværfaglige ledelsessamspil</vt:lpstr>
      <vt:lpstr>Samtaleguide til det gode tværfaglige ledelsessamspil</vt:lpstr>
      <vt:lpstr>1) Fælles overblik over jeres samlede ledelsesopgave og situation</vt:lpstr>
      <vt:lpstr>2) Afstemme forventninger og koordinering</vt:lpstr>
      <vt:lpstr>3) Lær hinanden at kende som personer</vt:lpstr>
      <vt:lpstr>Inspiration – dialogkort fra Væksthus for ledelse</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Anja Krusell</dc:creator>
  <cp:lastModifiedBy>Anja Krusell</cp:lastModifiedBy>
  <cp:revision>10</cp:revision>
  <dcterms:created xsi:type="dcterms:W3CDTF">2023-11-24T12:43:26Z</dcterms:created>
  <dcterms:modified xsi:type="dcterms:W3CDTF">2025-03-12T12:36:58Z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0x0101002697853B54CC5549A009FF4F7142C438</vt:lpwstr>
  </property>
</Properties>
</file>