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70" r:id="rId2"/>
  </p:sldMasterIdLst>
  <p:notesMasterIdLst>
    <p:notesMasterId r:id="rId11"/>
  </p:notesMasterIdLst>
  <p:handoutMasterIdLst>
    <p:handoutMasterId r:id="rId12"/>
  </p:handoutMasterIdLst>
  <p:sldIdLst>
    <p:sldId id="301" r:id="rId3"/>
    <p:sldId id="302" r:id="rId4"/>
    <p:sldId id="307" r:id="rId5"/>
    <p:sldId id="296" r:id="rId6"/>
    <p:sldId id="309" r:id="rId7"/>
    <p:sldId id="298" r:id="rId8"/>
    <p:sldId id="300" r:id="rId9"/>
    <p:sldId id="299" r:id="rId10"/>
  </p:sldIdLst>
  <p:sldSz cx="12190413" cy="6859588"/>
  <p:notesSz cx="6797675" cy="9926638"/>
  <p:custDataLst>
    <p:tags r:id="rId13"/>
  </p:custDataLst>
  <p:defaultTex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C30"/>
    <a:srgbClr val="F2B10F"/>
    <a:srgbClr val="9F74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A481F-2AA3-4807-B649-65D0B24838B5}" v="6" dt="2024-11-08T10:08:32.45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7" autoAdjust="0"/>
    <p:restoredTop sz="93969" autoAdjust="0"/>
  </p:normalViewPr>
  <p:slideViewPr>
    <p:cSldViewPr>
      <p:cViewPr varScale="1">
        <p:scale>
          <a:sx n="64" d="100"/>
          <a:sy n="64" d="100"/>
        </p:scale>
        <p:origin x="78" y="78"/>
      </p:cViewPr>
      <p:guideLst>
        <p:guide orient="horz" pos="2161"/>
        <p:guide pos="3840"/>
      </p:guideLst>
    </p:cSldViewPr>
  </p:slideViewPr>
  <p:outlineViewPr>
    <p:cViewPr>
      <p:scale>
        <a:sx n="33" d="100"/>
        <a:sy n="33" d="100"/>
      </p:scale>
      <p:origin x="0" y="-373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1" d="100"/>
          <a:sy n="51"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1847DA5-816F-41A7-9D02-B30806759A3A}" type="datetimeFigureOut">
              <a:rPr lang="da-DK" smtClean="0"/>
              <a:t>15-11-2024</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8092FC4-1DA9-411A-AD00-D2E8F54C685A}" type="slidenum">
              <a:rPr lang="da-DK" smtClean="0"/>
              <a:t>‹#›</a:t>
            </a:fld>
            <a:endParaRPr lang="da-DK"/>
          </a:p>
        </p:txBody>
      </p:sp>
    </p:spTree>
    <p:extLst>
      <p:ext uri="{BB962C8B-B14F-4D97-AF65-F5344CB8AC3E}">
        <p14:creationId xmlns:p14="http://schemas.microsoft.com/office/powerpoint/2010/main" val="3855118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6DBD80-1A18-40A8-8E8C-81B16990B284}" type="datetimeFigureOut">
              <a:rPr lang="da-DK" smtClean="0"/>
              <a:t>15-11-2024</a:t>
            </a:fld>
            <a:endParaRPr lang="da-DK"/>
          </a:p>
        </p:txBody>
      </p:sp>
      <p:sp>
        <p:nvSpPr>
          <p:cNvPr id="4" name="Pladsholder til diasbillede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5DAE1-4DBC-4EBB-A0F7-2243D879E830}" type="slidenum">
              <a:rPr lang="da-DK" smtClean="0"/>
              <a:t>‹#›</a:t>
            </a:fld>
            <a:endParaRPr lang="da-DK"/>
          </a:p>
        </p:txBody>
      </p:sp>
    </p:spTree>
    <p:extLst>
      <p:ext uri="{BB962C8B-B14F-4D97-AF65-F5344CB8AC3E}">
        <p14:creationId xmlns:p14="http://schemas.microsoft.com/office/powerpoint/2010/main" val="326388363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evt. metodeguide for dette tema</a:t>
            </a:r>
          </a:p>
        </p:txBody>
      </p:sp>
      <p:sp>
        <p:nvSpPr>
          <p:cNvPr id="4" name="Pladsholder til slidenummer 3"/>
          <p:cNvSpPr>
            <a:spLocks noGrp="1"/>
          </p:cNvSpPr>
          <p:nvPr>
            <p:ph type="sldNum" sz="quarter" idx="5"/>
          </p:nvPr>
        </p:nvSpPr>
        <p:spPr/>
        <p:txBody>
          <a:bodyPr/>
          <a:lstStyle/>
          <a:p>
            <a:fld id="{9935DAE1-4DBC-4EBB-A0F7-2243D879E830}" type="slidenum">
              <a:rPr lang="da-DK" smtClean="0"/>
              <a:t>1</a:t>
            </a:fld>
            <a:endParaRPr lang="da-DK"/>
          </a:p>
        </p:txBody>
      </p:sp>
    </p:spTree>
    <p:extLst>
      <p:ext uri="{BB962C8B-B14F-4D97-AF65-F5344CB8AC3E}">
        <p14:creationId xmlns:p14="http://schemas.microsoft.com/office/powerpoint/2010/main" val="403726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6</a:t>
            </a:fld>
            <a:endParaRPr lang="da-DK"/>
          </a:p>
        </p:txBody>
      </p:sp>
    </p:spTree>
    <p:extLst>
      <p:ext uri="{BB962C8B-B14F-4D97-AF65-F5344CB8AC3E}">
        <p14:creationId xmlns:p14="http://schemas.microsoft.com/office/powerpoint/2010/main" val="97777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7</a:t>
            </a:fld>
            <a:endParaRPr lang="da-DK"/>
          </a:p>
        </p:txBody>
      </p:sp>
    </p:spTree>
    <p:extLst>
      <p:ext uri="{BB962C8B-B14F-4D97-AF65-F5344CB8AC3E}">
        <p14:creationId xmlns:p14="http://schemas.microsoft.com/office/powerpoint/2010/main" val="119918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66D24FC3-458B-D284-0C5F-EB1D506ACF40}"/>
              </a:ext>
            </a:extLst>
          </p:cNvPr>
          <p:cNvSpPr>
            <a:spLocks noGrp="1"/>
          </p:cNvSpPr>
          <p:nvPr>
            <p:ph type="title"/>
          </p:nvPr>
        </p:nvSpPr>
        <p:spPr>
          <a:xfrm>
            <a:off x="3582000" y="5278592"/>
            <a:ext cx="5256584" cy="1175538"/>
          </a:xfrm>
        </p:spPr>
        <p:txBody>
          <a:bodyPr anchor="t"/>
          <a:lstStyle>
            <a:lvl1pPr algn="ctr">
              <a:defRPr lang="en-IN" sz="2600" b="1" dirty="0">
                <a:solidFill>
                  <a:srgbClr val="F4BC30"/>
                </a:solidFill>
                <a:latin typeface="+mn-lt"/>
                <a:ea typeface="+mn-ea"/>
                <a:cs typeface="+mn-cs"/>
              </a:defRPr>
            </a:lvl1pPr>
          </a:lstStyle>
          <a:p>
            <a:endParaRPr lang="en-IN" dirty="0"/>
          </a:p>
        </p:txBody>
      </p:sp>
      <p:cxnSp>
        <p:nvCxnSpPr>
          <p:cNvPr id="8" name="Buet forbindelse 9">
            <a:extLst>
              <a:ext uri="{FF2B5EF4-FFF2-40B4-BE49-F238E27FC236}">
                <a16:creationId xmlns:a16="http://schemas.microsoft.com/office/drawing/2014/main" id="{75A88C61-4B2A-722C-93A7-44FB5D09E408}"/>
              </a:ext>
            </a:extLst>
          </p:cNvPr>
          <p:cNvCxnSpPr/>
          <p:nvPr userDrawn="1"/>
        </p:nvCxnSpPr>
        <p:spPr bwMode="auto">
          <a:xfrm rot="5400000" flipH="1" flipV="1">
            <a:off x="9367994" y="3271250"/>
            <a:ext cx="927052" cy="559860"/>
          </a:xfrm>
          <a:prstGeom prst="curvedConnector3">
            <a:avLst>
              <a:gd name="adj1" fmla="val 37408"/>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B82D2938-965B-68A7-56CD-03F45236B538}"/>
              </a:ext>
            </a:extLst>
          </p:cNvPr>
          <p:cNvSpPr>
            <a:spLocks noGrp="1"/>
          </p:cNvSpPr>
          <p:nvPr>
            <p:ph sz="quarter" idx="10"/>
          </p:nvPr>
        </p:nvSpPr>
        <p:spPr>
          <a:xfrm rot="20760000">
            <a:off x="9280800" y="3812400"/>
            <a:ext cx="2736850" cy="1176338"/>
          </a:xfrm>
        </p:spPr>
        <p:txBody>
          <a:bodyPr anchor="t"/>
          <a:lstStyle>
            <a:lvl1pPr>
              <a:defRPr lang="en-IN" sz="1300" kern="1200" dirty="0">
                <a:solidFill>
                  <a:srgbClr val="F4BC30"/>
                </a:solidFill>
                <a:latin typeface="+mn-lt"/>
                <a:ea typeface="+mn-ea"/>
                <a:cs typeface="+mn-cs"/>
              </a:defRPr>
            </a:lvl1pPr>
          </a:lstStyle>
          <a:p>
            <a:pPr lvl="0"/>
            <a:endParaRPr lang="en-IN" dirty="0"/>
          </a:p>
        </p:txBody>
      </p:sp>
    </p:spTree>
    <p:extLst>
      <p:ext uri="{BB962C8B-B14F-4D97-AF65-F5344CB8AC3E}">
        <p14:creationId xmlns:p14="http://schemas.microsoft.com/office/powerpoint/2010/main" val="41881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pic>
        <p:nvPicPr>
          <p:cNvPr id="4" name="Billede 15">
            <a:extLst>
              <a:ext uri="{FF2B5EF4-FFF2-40B4-BE49-F238E27FC236}">
                <a16:creationId xmlns:a16="http://schemas.microsoft.com/office/drawing/2014/main" id="{461BA822-A5EF-81E9-150B-7684E8B280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44102" y="2368219"/>
            <a:ext cx="4059421" cy="3067426"/>
          </a:xfrm>
          <a:prstGeom prst="rect">
            <a:avLst/>
          </a:prstGeom>
        </p:spPr>
      </p:pic>
    </p:spTree>
    <p:extLst>
      <p:ext uri="{BB962C8B-B14F-4D97-AF65-F5344CB8AC3E}">
        <p14:creationId xmlns:p14="http://schemas.microsoft.com/office/powerpoint/2010/main" val="300839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16453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5"/>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accent5"/>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03438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038164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63396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800000"/>
            <a:ext cx="10080000"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000" y="2700000"/>
            <a:ext cx="10080000" cy="3600000"/>
          </a:xfrm>
        </p:spPr>
        <p:txBody>
          <a:bodyPr anchor="t" anchorCtr="0"/>
          <a:lstStyle/>
          <a:p>
            <a:pPr lvl="0"/>
            <a:r>
              <a:rPr lang="da-DK" altLang="da-DK" dirty="0"/>
              <a:t>Skriv tekst eller klik på ikon for at tilføje indhold</a:t>
            </a:r>
          </a:p>
        </p:txBody>
      </p:sp>
      <p:sp>
        <p:nvSpPr>
          <p:cNvPr id="4" name="Pladsholder til tekst 3"/>
          <p:cNvSpPr>
            <a:spLocks noGrp="1"/>
          </p:cNvSpPr>
          <p:nvPr>
            <p:ph type="body" sz="quarter" idx="12" hasCustomPrompt="1"/>
          </p:nvPr>
        </p:nvSpPr>
        <p:spPr>
          <a:xfrm>
            <a:off x="0" y="1188000"/>
            <a:ext cx="2502174"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165870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0" y="576000"/>
            <a:ext cx="12190413"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1483631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000" y="576000"/>
            <a:ext cx="4500000"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8649" y="3141698"/>
            <a:ext cx="115197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2005836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00" y="1800000"/>
            <a:ext cx="10080000"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000" y="828000"/>
            <a:ext cx="10080000"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000" y="6048000"/>
            <a:ext cx="10080000"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171312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0" y="0"/>
            <a:ext cx="12190413"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180012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886672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1023454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5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74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0" y="1"/>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890177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630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p:txBody>
      </p:sp>
      <p:sp>
        <p:nvSpPr>
          <p:cNvPr id="7" name="Pladsholder til billede 2"/>
          <p:cNvSpPr>
            <a:spLocks noGrp="1" noChangeAspect="1"/>
          </p:cNvSpPr>
          <p:nvPr>
            <p:ph type="pic" idx="12" hasCustomPrompt="1"/>
          </p:nvPr>
        </p:nvSpPr>
        <p:spPr>
          <a:xfrm>
            <a:off x="0" y="0"/>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31885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0000" y="1800000"/>
            <a:ext cx="3240000" cy="439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720000" y="1800000"/>
            <a:ext cx="6660000"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524582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000" y="2159502"/>
            <a:ext cx="4860000" cy="4032000"/>
          </a:xfrm>
        </p:spPr>
        <p:txBody>
          <a:bodyPr anchor="t" anchorCtr="0"/>
          <a:lstStyle>
            <a:lvl1pPr>
              <a:defRPr sz="3200"/>
            </a:lvl1pPr>
            <a:lvl2pPr marL="628650" indent="-271463">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a:t>
            </a:r>
            <a:br>
              <a:rPr lang="da-DK" altLang="da-DK" dirty="0"/>
            </a:br>
            <a:r>
              <a:rPr lang="da-DK" altLang="da-DK" dirty="0"/>
              <a:t>på ikon for at tilføje indhold</a:t>
            </a:r>
          </a:p>
        </p:txBody>
      </p:sp>
      <p:sp>
        <p:nvSpPr>
          <p:cNvPr id="6" name="Pladsholder til indhold 2"/>
          <p:cNvSpPr>
            <a:spLocks noGrp="1" noChangeAspect="1"/>
          </p:cNvSpPr>
          <p:nvPr>
            <p:ph sz="half" idx="10" hasCustomPrompt="1"/>
          </p:nvPr>
        </p:nvSpPr>
        <p:spPr>
          <a:xfrm>
            <a:off x="5940000" y="2160000"/>
            <a:ext cx="4860000" cy="4032000"/>
          </a:xfrm>
        </p:spPr>
        <p:txBody>
          <a:bodyPr anchor="t" anchorCtr="0"/>
          <a:lstStyle>
            <a:lvl1pPr>
              <a:defRPr sz="3200"/>
            </a:lvl1pPr>
            <a:lvl2pPr marL="357188" indent="-357188">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285695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000" y="2159502"/>
            <a:ext cx="3240000" cy="4032000"/>
          </a:xfrm>
        </p:spPr>
        <p:txBody>
          <a:bodyPr anchor="t" anchorCtr="0"/>
          <a:lstStyle>
            <a:lvl1pPr marL="0" indent="0">
              <a:buNone/>
              <a:defRPr sz="2600"/>
            </a:lvl1pPr>
            <a:lvl2pPr marL="182563" indent="-182563">
              <a:defRPr sz="26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5" name="Pladsholder til indhold 2"/>
          <p:cNvSpPr>
            <a:spLocks noGrp="1"/>
          </p:cNvSpPr>
          <p:nvPr>
            <p:ph sz="half" idx="10" hasCustomPrompt="1"/>
          </p:nvPr>
        </p:nvSpPr>
        <p:spPr>
          <a:xfrm>
            <a:off x="414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56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Tree>
    <p:extLst>
      <p:ext uri="{BB962C8B-B14F-4D97-AF65-F5344CB8AC3E}">
        <p14:creationId xmlns:p14="http://schemas.microsoft.com/office/powerpoint/2010/main" val="4166801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075175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930559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97072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09291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633279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7" name="Rectangle 113"/>
          <p:cNvSpPr>
            <a:spLocks noGrp="1" noChangeAspect="1" noChangeArrowheads="1"/>
          </p:cNvSpPr>
          <p:nvPr>
            <p:ph type="subTitle" sz="quarter" idx="1" hasCustomPrompt="1"/>
          </p:nvPr>
        </p:nvSpPr>
        <p:spPr>
          <a:xfrm>
            <a:off x="694606" y="5342988"/>
            <a:ext cx="10801200"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824026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66D24FC3-458B-D284-0C5F-EB1D506ACF40}"/>
              </a:ext>
            </a:extLst>
          </p:cNvPr>
          <p:cNvSpPr>
            <a:spLocks noGrp="1"/>
          </p:cNvSpPr>
          <p:nvPr>
            <p:ph type="title"/>
          </p:nvPr>
        </p:nvSpPr>
        <p:spPr>
          <a:xfrm>
            <a:off x="3582000" y="5278592"/>
            <a:ext cx="5256584" cy="1175538"/>
          </a:xfrm>
        </p:spPr>
        <p:txBody>
          <a:bodyPr anchor="t"/>
          <a:lstStyle>
            <a:lvl1pPr algn="ctr">
              <a:defRPr lang="en-IN" sz="2600" b="1" dirty="0">
                <a:solidFill>
                  <a:srgbClr val="F4BC30"/>
                </a:solidFill>
                <a:latin typeface="+mn-lt"/>
                <a:ea typeface="+mn-ea"/>
                <a:cs typeface="+mn-cs"/>
              </a:defRPr>
            </a:lvl1pPr>
          </a:lstStyle>
          <a:p>
            <a:endParaRPr lang="en-IN" dirty="0"/>
          </a:p>
        </p:txBody>
      </p:sp>
      <p:cxnSp>
        <p:nvCxnSpPr>
          <p:cNvPr id="8" name="Buet forbindelse 9">
            <a:extLst>
              <a:ext uri="{FF2B5EF4-FFF2-40B4-BE49-F238E27FC236}">
                <a16:creationId xmlns:a16="http://schemas.microsoft.com/office/drawing/2014/main" id="{75A88C61-4B2A-722C-93A7-44FB5D09E408}"/>
              </a:ext>
            </a:extLst>
          </p:cNvPr>
          <p:cNvCxnSpPr/>
          <p:nvPr userDrawn="1"/>
        </p:nvCxnSpPr>
        <p:spPr bwMode="auto">
          <a:xfrm rot="5400000" flipH="1" flipV="1">
            <a:off x="9367994" y="3271250"/>
            <a:ext cx="927052" cy="559860"/>
          </a:xfrm>
          <a:prstGeom prst="curvedConnector3">
            <a:avLst>
              <a:gd name="adj1" fmla="val 37408"/>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B82D2938-965B-68A7-56CD-03F45236B538}"/>
              </a:ext>
            </a:extLst>
          </p:cNvPr>
          <p:cNvSpPr>
            <a:spLocks noGrp="1"/>
          </p:cNvSpPr>
          <p:nvPr>
            <p:ph sz="quarter" idx="10"/>
          </p:nvPr>
        </p:nvSpPr>
        <p:spPr>
          <a:xfrm rot="20760000">
            <a:off x="9280800" y="3812400"/>
            <a:ext cx="2736850" cy="1176338"/>
          </a:xfrm>
        </p:spPr>
        <p:txBody>
          <a:bodyPr anchor="t"/>
          <a:lstStyle>
            <a:lvl1pPr>
              <a:defRPr lang="en-IN" sz="1300" kern="1200" dirty="0">
                <a:solidFill>
                  <a:srgbClr val="F4BC30"/>
                </a:solidFill>
                <a:latin typeface="+mn-lt"/>
                <a:ea typeface="+mn-ea"/>
                <a:cs typeface="+mn-cs"/>
              </a:defRPr>
            </a:lvl1pPr>
          </a:lstStyle>
          <a:p>
            <a:pPr lvl="0"/>
            <a:endParaRPr lang="en-IN" dirty="0"/>
          </a:p>
        </p:txBody>
      </p:sp>
    </p:spTree>
    <p:extLst>
      <p:ext uri="{BB962C8B-B14F-4D97-AF65-F5344CB8AC3E}">
        <p14:creationId xmlns:p14="http://schemas.microsoft.com/office/powerpoint/2010/main" val="2680803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3223013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3041307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975504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35222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a:buClr>
                <a:schemeClr val="bg1"/>
              </a:buCl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802292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skrift og tekst bullit-form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marL="457200" indent="-457200">
              <a:buClr>
                <a:schemeClr val="accent3"/>
              </a:buClr>
              <a:buFont typeface="Wingdings" panose="05000000000000000000" pitchFamily="2" charset="2"/>
              <a:buChar cha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606702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rgbClr val="F4BC30"/>
                </a:solidFill>
              </a:defRPr>
            </a:lvl1pPr>
          </a:lstStyle>
          <a:p>
            <a:pPr lvl="0"/>
            <a:r>
              <a:rPr lang="da-DK" altLang="da-DK" dirty="0"/>
              <a:t>Skriv overskrift her</a:t>
            </a:r>
          </a:p>
        </p:txBody>
      </p:sp>
      <p:pic>
        <p:nvPicPr>
          <p:cNvPr id="2" name="Billede 5" descr="cid:image002.png@01D8FA87.DA4E6790">
            <a:extLst>
              <a:ext uri="{FF2B5EF4-FFF2-40B4-BE49-F238E27FC236}">
                <a16:creationId xmlns:a16="http://schemas.microsoft.com/office/drawing/2014/main" id="{E73ED99A-CCC9-AC7B-D3C4-AD8D7842400D}"/>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95208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729124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pic>
        <p:nvPicPr>
          <p:cNvPr id="4" name="Billede 13" descr="Decorative">
            <a:extLst>
              <a:ext uri="{FF2B5EF4-FFF2-40B4-BE49-F238E27FC236}">
                <a16:creationId xmlns:a16="http://schemas.microsoft.com/office/drawing/2014/main" id="{E26406CB-4959-A6AC-B6C4-63E7662A565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46936" y="2370393"/>
            <a:ext cx="4059421" cy="3067426"/>
          </a:xfrm>
          <a:prstGeom prst="rect">
            <a:avLst/>
          </a:prstGeom>
        </p:spPr>
      </p:pic>
    </p:spTree>
    <p:extLst>
      <p:ext uri="{BB962C8B-B14F-4D97-AF65-F5344CB8AC3E}">
        <p14:creationId xmlns:p14="http://schemas.microsoft.com/office/powerpoint/2010/main" val="2974845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2275703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5"/>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accent5"/>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282534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076359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963592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800000"/>
            <a:ext cx="10080000"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000" y="2700000"/>
            <a:ext cx="10080000" cy="3600000"/>
          </a:xfrm>
        </p:spPr>
        <p:txBody>
          <a:bodyPr anchor="t" anchorCtr="0"/>
          <a:lstStyle/>
          <a:p>
            <a:pPr lvl="0"/>
            <a:r>
              <a:rPr lang="da-DK" altLang="da-DK" dirty="0"/>
              <a:t>Skriv tekst eller klik på ikon for at tilføje indhold</a:t>
            </a:r>
          </a:p>
        </p:txBody>
      </p:sp>
      <p:sp>
        <p:nvSpPr>
          <p:cNvPr id="4" name="Pladsholder til tekst 3"/>
          <p:cNvSpPr>
            <a:spLocks noGrp="1"/>
          </p:cNvSpPr>
          <p:nvPr>
            <p:ph type="body" sz="quarter" idx="12" hasCustomPrompt="1"/>
          </p:nvPr>
        </p:nvSpPr>
        <p:spPr>
          <a:xfrm>
            <a:off x="0" y="1188000"/>
            <a:ext cx="2502174"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2027512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0" y="576000"/>
            <a:ext cx="12190413"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498606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000" y="576000"/>
            <a:ext cx="4500000"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8649" y="3141698"/>
            <a:ext cx="115197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1648556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00" y="1800000"/>
            <a:ext cx="10080000"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000" y="828000"/>
            <a:ext cx="10080000"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000" y="6048000"/>
            <a:ext cx="10080000"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104077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0" y="0"/>
            <a:ext cx="12190413"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16963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2085756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4014355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93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74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0" y="1"/>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288455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630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p:txBody>
      </p:sp>
      <p:sp>
        <p:nvSpPr>
          <p:cNvPr id="7" name="Pladsholder til billede 2"/>
          <p:cNvSpPr>
            <a:spLocks noGrp="1" noChangeAspect="1"/>
          </p:cNvSpPr>
          <p:nvPr>
            <p:ph type="pic" idx="12" hasCustomPrompt="1"/>
          </p:nvPr>
        </p:nvSpPr>
        <p:spPr>
          <a:xfrm>
            <a:off x="0" y="0"/>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3787060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0000" y="1800000"/>
            <a:ext cx="3240000" cy="439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720000" y="1800000"/>
            <a:ext cx="6660000"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2424010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000" y="2159502"/>
            <a:ext cx="4860000" cy="4032000"/>
          </a:xfrm>
        </p:spPr>
        <p:txBody>
          <a:bodyPr anchor="t" anchorCtr="0"/>
          <a:lstStyle>
            <a:lvl1pPr>
              <a:defRPr sz="3200"/>
            </a:lvl1pPr>
            <a:lvl2pPr marL="628650" indent="-271463">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a:t>
            </a:r>
            <a:br>
              <a:rPr lang="da-DK" altLang="da-DK" dirty="0"/>
            </a:br>
            <a:r>
              <a:rPr lang="da-DK" altLang="da-DK" dirty="0"/>
              <a:t>på ikon for at tilføje indhold</a:t>
            </a:r>
          </a:p>
        </p:txBody>
      </p:sp>
      <p:sp>
        <p:nvSpPr>
          <p:cNvPr id="6" name="Pladsholder til indhold 2"/>
          <p:cNvSpPr>
            <a:spLocks noGrp="1" noChangeAspect="1"/>
          </p:cNvSpPr>
          <p:nvPr>
            <p:ph sz="half" idx="10" hasCustomPrompt="1"/>
          </p:nvPr>
        </p:nvSpPr>
        <p:spPr>
          <a:xfrm>
            <a:off x="5940000" y="2160000"/>
            <a:ext cx="4860000" cy="4032000"/>
          </a:xfrm>
        </p:spPr>
        <p:txBody>
          <a:bodyPr anchor="t" anchorCtr="0"/>
          <a:lstStyle>
            <a:lvl1pPr>
              <a:defRPr sz="3200"/>
            </a:lvl1pPr>
            <a:lvl2pPr marL="357188" indent="-357188">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2760455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000" y="2159502"/>
            <a:ext cx="3240000" cy="4032000"/>
          </a:xfrm>
        </p:spPr>
        <p:txBody>
          <a:bodyPr anchor="t" anchorCtr="0"/>
          <a:lstStyle>
            <a:lvl1pPr marL="0" indent="0">
              <a:buNone/>
              <a:defRPr sz="2600"/>
            </a:lvl1pPr>
            <a:lvl2pPr marL="182563" indent="-182563">
              <a:defRPr sz="26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5" name="Pladsholder til indhold 2"/>
          <p:cNvSpPr>
            <a:spLocks noGrp="1"/>
          </p:cNvSpPr>
          <p:nvPr>
            <p:ph sz="half" idx="10" hasCustomPrompt="1"/>
          </p:nvPr>
        </p:nvSpPr>
        <p:spPr>
          <a:xfrm>
            <a:off x="414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56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Tree>
    <p:extLst>
      <p:ext uri="{BB962C8B-B14F-4D97-AF65-F5344CB8AC3E}">
        <p14:creationId xmlns:p14="http://schemas.microsoft.com/office/powerpoint/2010/main" val="1078853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507718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739292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93504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a:buClr>
                <a:schemeClr val="bg1"/>
              </a:buCl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2430491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18041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tekst bullit-form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marL="457200" indent="-457200">
              <a:buClr>
                <a:schemeClr val="accent3"/>
              </a:buClr>
              <a:buFont typeface="Wingdings" panose="05000000000000000000" pitchFamily="2" charset="2"/>
              <a:buChar cha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66450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87469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6">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657586"/>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rgbClr val="F4BC30"/>
                </a:solidFill>
              </a:defRPr>
            </a:lvl1pPr>
          </a:lstStyle>
          <a:p>
            <a:pPr lvl="0"/>
            <a:r>
              <a:rPr lang="da-DK" altLang="da-DK" dirty="0"/>
              <a:t>Skriv overskrift her</a:t>
            </a:r>
          </a:p>
        </p:txBody>
      </p:sp>
      <p:sp>
        <p:nvSpPr>
          <p:cNvPr id="3" name="Pladsholder til indhold 2"/>
          <p:cNvSpPr>
            <a:spLocks noGrp="1"/>
          </p:cNvSpPr>
          <p:nvPr>
            <p:ph idx="1" hasCustomPrompt="1"/>
          </p:nvPr>
        </p:nvSpPr>
        <p:spPr>
          <a:xfrm>
            <a:off x="719906" y="1557586"/>
            <a:ext cx="10078688" cy="4958414"/>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9" name="Content Placeholder 8">
            <a:extLst>
              <a:ext uri="{FF2B5EF4-FFF2-40B4-BE49-F238E27FC236}">
                <a16:creationId xmlns:a16="http://schemas.microsoft.com/office/drawing/2014/main" id="{006722E7-2A04-216C-A0EC-38371FBBAE73}"/>
              </a:ext>
            </a:extLst>
          </p:cNvPr>
          <p:cNvSpPr>
            <a:spLocks noGrp="1"/>
          </p:cNvSpPr>
          <p:nvPr>
            <p:ph sz="quarter" idx="10"/>
          </p:nvPr>
        </p:nvSpPr>
        <p:spPr>
          <a:xfrm>
            <a:off x="8407137" y="1233736"/>
            <a:ext cx="1655763" cy="647700"/>
          </a:xfrm>
        </p:spPr>
        <p:txBody>
          <a:bodyPr/>
          <a:lstStyle>
            <a:lvl1pPr>
              <a:defRPr sz="1000"/>
            </a:lvl1pPr>
          </a:lstStyle>
          <a:p>
            <a:pPr lvl="0"/>
            <a:endParaRPr lang="en-US" dirty="0"/>
          </a:p>
        </p:txBody>
      </p:sp>
      <p:sp>
        <p:nvSpPr>
          <p:cNvPr id="11" name="Content Placeholder 10">
            <a:extLst>
              <a:ext uri="{FF2B5EF4-FFF2-40B4-BE49-F238E27FC236}">
                <a16:creationId xmlns:a16="http://schemas.microsoft.com/office/drawing/2014/main" id="{F4F236FB-EC60-3CA6-5C2A-C97D0C798A08}"/>
              </a:ext>
            </a:extLst>
          </p:cNvPr>
          <p:cNvSpPr>
            <a:spLocks noGrp="1"/>
          </p:cNvSpPr>
          <p:nvPr>
            <p:ph sz="quarter" idx="11"/>
          </p:nvPr>
        </p:nvSpPr>
        <p:spPr>
          <a:xfrm>
            <a:off x="10402678" y="1809886"/>
            <a:ext cx="1655763" cy="647700"/>
          </a:xfrm>
        </p:spPr>
        <p:txBody>
          <a:bodyPr/>
          <a:lstStyle>
            <a:lvl1pPr>
              <a:defRPr sz="1200"/>
            </a:lvl1pPr>
          </a:lstStyle>
          <a:p>
            <a:pPr lvl="0"/>
            <a:endParaRPr lang="en-US" dirty="0"/>
          </a:p>
        </p:txBody>
      </p:sp>
      <p:sp>
        <p:nvSpPr>
          <p:cNvPr id="7" name="Content Placeholder 6">
            <a:extLst>
              <a:ext uri="{FF2B5EF4-FFF2-40B4-BE49-F238E27FC236}">
                <a16:creationId xmlns:a16="http://schemas.microsoft.com/office/drawing/2014/main" id="{A94BEFAD-2F51-2017-ABF0-61474A7067D4}"/>
              </a:ext>
            </a:extLst>
          </p:cNvPr>
          <p:cNvSpPr>
            <a:spLocks noGrp="1"/>
          </p:cNvSpPr>
          <p:nvPr>
            <p:ph sz="quarter" idx="12"/>
          </p:nvPr>
        </p:nvSpPr>
        <p:spPr>
          <a:xfrm>
            <a:off x="9407525" y="4654550"/>
            <a:ext cx="2592388" cy="647452"/>
          </a:xfrm>
        </p:spPr>
        <p:txBody>
          <a:bodyPr/>
          <a:lstStyle>
            <a:lvl1pPr>
              <a:defRPr sz="1000"/>
            </a:lvl1pPr>
          </a:lstStyle>
          <a:p>
            <a:pPr lvl="0"/>
            <a:endParaRPr lang="en-US" dirty="0"/>
          </a:p>
        </p:txBody>
      </p:sp>
      <p:pic>
        <p:nvPicPr>
          <p:cNvPr id="2" name="Billede 5" descr="cid:image002.png@01D8FA87.DA4E6790">
            <a:extLst>
              <a:ext uri="{FF2B5EF4-FFF2-40B4-BE49-F238E27FC236}">
                <a16:creationId xmlns:a16="http://schemas.microsoft.com/office/drawing/2014/main" id="{A6CABCCC-F3EC-A907-38ED-81772E8F8C65}"/>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46244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1.emf"/><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19906" y="2159502"/>
            <a:ext cx="10078688"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4000" y="6444000"/>
            <a:ext cx="309839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altLang="da-DK" sz="800" b="1" dirty="0">
                <a:solidFill>
                  <a:schemeClr val="bg2"/>
                </a:solidFill>
              </a:rPr>
              <a:t>Socialområdet og Region Midtjylland</a:t>
            </a:r>
          </a:p>
        </p:txBody>
      </p:sp>
      <p:pic>
        <p:nvPicPr>
          <p:cNvPr id="2" name="Billede 1"/>
          <p:cNvPicPr preferRelativeResize="0">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232000" y="108000"/>
            <a:ext cx="841358" cy="405577"/>
          </a:xfrm>
          <a:prstGeom prst="rect">
            <a:avLst/>
          </a:prstGeom>
        </p:spPr>
      </p:pic>
    </p:spTree>
    <p:extLst>
      <p:ext uri="{BB962C8B-B14F-4D97-AF65-F5344CB8AC3E}">
        <p14:creationId xmlns:p14="http://schemas.microsoft.com/office/powerpoint/2010/main" val="4160304995"/>
      </p:ext>
    </p:extLst>
  </p:cSld>
  <p:clrMap bg1="lt1" tx1="dk1" bg2="lt2" tx2="dk2" accent1="accent1" accent2="accent2" accent3="accent3" accent4="accent4" accent5="accent5" accent6="accent6" hlink="hlink" folHlink="folHlink"/>
  <p:sldLayoutIdLst>
    <p:sldLayoutId id="2147483836" r:id="rId1"/>
    <p:sldLayoutId id="2147483862" r:id="rId2"/>
    <p:sldLayoutId id="2147483853" r:id="rId3"/>
    <p:sldLayoutId id="2147483852" r:id="rId4"/>
    <p:sldLayoutId id="2147483861" r:id="rId5"/>
    <p:sldLayoutId id="2147483837" r:id="rId6"/>
    <p:sldLayoutId id="2147483860" r:id="rId7"/>
    <p:sldLayoutId id="2147483851" r:id="rId8"/>
    <p:sldLayoutId id="2147483901" r:id="rId9"/>
    <p:sldLayoutId id="2147483869" r:id="rId10"/>
    <p:sldLayoutId id="2147483850" r:id="rId11"/>
    <p:sldLayoutId id="2147483868" r:id="rId12"/>
    <p:sldLayoutId id="2147483854" r:id="rId13"/>
    <p:sldLayoutId id="2147483867" r:id="rId14"/>
    <p:sldLayoutId id="2147483842" r:id="rId15"/>
    <p:sldLayoutId id="2147483838" r:id="rId16"/>
    <p:sldLayoutId id="2147483849" r:id="rId17"/>
    <p:sldLayoutId id="2147483839" r:id="rId18"/>
    <p:sldLayoutId id="2147483840" r:id="rId19"/>
    <p:sldLayoutId id="2147483844" r:id="rId20"/>
    <p:sldLayoutId id="2147483845" r:id="rId21"/>
    <p:sldLayoutId id="2147483855" r:id="rId22"/>
    <p:sldLayoutId id="2147483857" r:id="rId23"/>
    <p:sldLayoutId id="2147483859" r:id="rId24"/>
    <p:sldLayoutId id="2147483846" r:id="rId25"/>
    <p:sldLayoutId id="2147483856" r:id="rId26"/>
    <p:sldLayoutId id="2147483863" r:id="rId27"/>
    <p:sldLayoutId id="2147483864" r:id="rId28"/>
    <p:sldLayoutId id="2147483865" r:id="rId29"/>
    <p:sldLayoutId id="2147483866" r:id="rId30"/>
  </p:sldLayoutIdLst>
  <p:txStyles>
    <p:titleStyle>
      <a:lvl1pPr algn="l" rtl="0" eaLnBrk="1" fontAlgn="base" hangingPunct="1">
        <a:lnSpc>
          <a:spcPct val="80000"/>
        </a:lnSpc>
        <a:spcBef>
          <a:spcPct val="0"/>
        </a:spcBef>
        <a:spcAft>
          <a:spcPct val="0"/>
        </a:spcAft>
        <a:defRPr sz="3600" b="1" baseline="0">
          <a:solidFill>
            <a:srgbClr val="F2B10F"/>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0" marR="0" indent="0" algn="l" defTabSz="914400" rtl="0" eaLnBrk="1" fontAlgn="base" latinLnBrk="0" hangingPunct="1">
        <a:lnSpc>
          <a:spcPct val="100000"/>
        </a:lnSpc>
        <a:spcBef>
          <a:spcPct val="0"/>
        </a:spcBef>
        <a:spcAft>
          <a:spcPct val="20000"/>
        </a:spcAft>
        <a:buClr>
          <a:schemeClr val="accent3"/>
        </a:buClr>
        <a:buSzTx/>
        <a:buFont typeface="Wingdings" pitchFamily="2" charset="2"/>
        <a:buNone/>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rgbClr val="000000"/>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rgbClr val="000000"/>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rgbClr val="000000"/>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rgbClr val="000000"/>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19906" y="2159502"/>
            <a:ext cx="10078688"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4000" y="6444000"/>
            <a:ext cx="309839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altLang="da-DK" sz="800" b="1" dirty="0">
                <a:solidFill>
                  <a:schemeClr val="bg2"/>
                </a:solidFill>
              </a:rPr>
              <a:t>Socialområdet og Region Midtjylland</a:t>
            </a:r>
          </a:p>
        </p:txBody>
      </p:sp>
      <p:pic>
        <p:nvPicPr>
          <p:cNvPr id="2" name="Billede 1"/>
          <p:cNvPicPr preferRelativeResize="0">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232000" y="108000"/>
            <a:ext cx="841358" cy="405577"/>
          </a:xfrm>
          <a:prstGeom prst="rect">
            <a:avLst/>
          </a:prstGeom>
        </p:spPr>
      </p:pic>
    </p:spTree>
    <p:extLst>
      <p:ext uri="{BB962C8B-B14F-4D97-AF65-F5344CB8AC3E}">
        <p14:creationId xmlns:p14="http://schemas.microsoft.com/office/powerpoint/2010/main" val="404850391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 id="2147483896" r:id="rId26"/>
    <p:sldLayoutId id="2147483897" r:id="rId27"/>
    <p:sldLayoutId id="2147483898" r:id="rId28"/>
    <p:sldLayoutId id="2147483899" r:id="rId29"/>
    <p:sldLayoutId id="2147483900" r:id="rId30"/>
  </p:sldLayoutIdLst>
  <p:txStyles>
    <p:titleStyle>
      <a:lvl1pPr algn="l" rtl="0" eaLnBrk="1" fontAlgn="base" hangingPunct="1">
        <a:lnSpc>
          <a:spcPct val="80000"/>
        </a:lnSpc>
        <a:spcBef>
          <a:spcPct val="0"/>
        </a:spcBef>
        <a:spcAft>
          <a:spcPct val="0"/>
        </a:spcAft>
        <a:defRPr sz="3600" b="1" baseline="0">
          <a:solidFill>
            <a:srgbClr val="F2B10F"/>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0" marR="0" indent="0" algn="l" defTabSz="914400" rtl="0" eaLnBrk="1" fontAlgn="base" latinLnBrk="0" hangingPunct="1">
        <a:lnSpc>
          <a:spcPct val="100000"/>
        </a:lnSpc>
        <a:spcBef>
          <a:spcPct val="0"/>
        </a:spcBef>
        <a:spcAft>
          <a:spcPct val="20000"/>
        </a:spcAft>
        <a:buClr>
          <a:schemeClr val="accent3"/>
        </a:buClr>
        <a:buSzTx/>
        <a:buFont typeface="Wingdings" pitchFamily="2" charset="2"/>
        <a:buNone/>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rgbClr val="000000"/>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rgbClr val="000000"/>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rgbClr val="000000"/>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rgbClr val="000000"/>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cid:image002.png@01D8FA87.DA4E6790"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t.dk/regler/bekendtgoerelser/psykisk-arbejdsmiljoe-1406/"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voldsomudtryksform.dk/undervisningsmateriale/sygeplejerske/" TargetMode="External"/><Relationship Id="rId5" Type="http://schemas.openxmlformats.org/officeDocument/2006/relationships/hyperlink" Target="https://voldsomudtryksform.dk/undervisningsmateriale-paedagog/" TargetMode="External"/><Relationship Id="rId4" Type="http://schemas.openxmlformats.org/officeDocument/2006/relationships/hyperlink" Target="https://www.godtarbejdsmiljo.dk/media/1wbor2zg/bfa-vold_indledendekort_web.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2" descr="Logo, Region Midtjylland">
            <a:extLst>
              <a:ext uri="{FF2B5EF4-FFF2-40B4-BE49-F238E27FC236}">
                <a16:creationId xmlns:a16="http://schemas.microsoft.com/office/drawing/2014/main" id="{7DF2A9EF-1703-2ED8-CF2D-559030A1DB4E}"/>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000" y="1989634"/>
            <a:ext cx="4859463" cy="2342510"/>
          </a:xfrm>
          <a:prstGeom prst="rect">
            <a:avLst/>
          </a:prstGeom>
        </p:spPr>
      </p:pic>
      <p:sp>
        <p:nvSpPr>
          <p:cNvPr id="3" name="Titel 2">
            <a:extLst>
              <a:ext uri="{FF2B5EF4-FFF2-40B4-BE49-F238E27FC236}">
                <a16:creationId xmlns:a16="http://schemas.microsoft.com/office/drawing/2014/main" id="{434142C5-4C7A-DCE3-F36D-4EABBF003274}"/>
              </a:ext>
            </a:extLst>
          </p:cNvPr>
          <p:cNvSpPr>
            <a:spLocks noGrp="1"/>
          </p:cNvSpPr>
          <p:nvPr>
            <p:ph type="title"/>
          </p:nvPr>
        </p:nvSpPr>
        <p:spPr>
          <a:xfrm>
            <a:off x="3456000" y="5310000"/>
            <a:ext cx="5256584" cy="1175538"/>
          </a:xfrm>
        </p:spPr>
        <p:txBody>
          <a:bodyPr/>
          <a:lstStyle/>
          <a:p>
            <a:pPr>
              <a:lnSpc>
                <a:spcPct val="120000"/>
              </a:lnSpc>
            </a:pPr>
            <a:r>
              <a:rPr lang="da-DK" b="1" dirty="0">
                <a:solidFill>
                  <a:srgbClr val="F4BC30"/>
                </a:solidFill>
              </a:rPr>
              <a:t>3-meter reglen 2025</a:t>
            </a:r>
            <a:br>
              <a:rPr lang="da-DK" b="1" dirty="0">
                <a:solidFill>
                  <a:srgbClr val="F4BC30"/>
                </a:solidFill>
              </a:rPr>
            </a:br>
            <a:r>
              <a:rPr lang="da-DK" sz="2000" b="0" i="1" dirty="0">
                <a:solidFill>
                  <a:schemeClr val="bg1"/>
                </a:solidFill>
              </a:rPr>
              <a:t>Temaet: Fysisk og psykisk vold</a:t>
            </a:r>
          </a:p>
        </p:txBody>
      </p:sp>
      <p:pic>
        <p:nvPicPr>
          <p:cNvPr id="12" name="Billede 11" descr="Logo, 3-meter reglen"/>
          <p:cNvPicPr/>
          <p:nvPr/>
        </p:nvPicPr>
        <p:blipFill rotWithShape="1">
          <a:blip r:embed="rId4" r:link="rId5">
            <a:extLst>
              <a:ext uri="{28A0092B-C50C-407E-A947-70E740481C1C}">
                <a14:useLocalDpi xmlns:a14="http://schemas.microsoft.com/office/drawing/2010/main" val="0"/>
              </a:ext>
            </a:extLst>
          </a:blip>
          <a:srcRect t="-1" b="6282"/>
          <a:stretch>
            <a:fillRect/>
          </a:stretch>
        </p:blipFill>
        <p:spPr bwMode="auto">
          <a:xfrm rot="1009519">
            <a:off x="9878867" y="1976451"/>
            <a:ext cx="1304925" cy="1080641"/>
          </a:xfrm>
          <a:prstGeom prst="rect">
            <a:avLst/>
          </a:prstGeom>
          <a:noFill/>
          <a:ln>
            <a:noFill/>
          </a:ln>
        </p:spPr>
      </p:pic>
      <p:sp>
        <p:nvSpPr>
          <p:cNvPr id="4" name="Undertitel 3"/>
          <p:cNvSpPr>
            <a:spLocks noGrp="1"/>
          </p:cNvSpPr>
          <p:nvPr>
            <p:ph sz="quarter" idx="10"/>
          </p:nvPr>
        </p:nvSpPr>
        <p:spPr>
          <a:xfrm rot="20760000">
            <a:off x="9064757" y="3881480"/>
            <a:ext cx="2764876" cy="1053991"/>
          </a:xfrm>
        </p:spPr>
        <p:txBody>
          <a:bodyPr/>
          <a:lstStyle/>
          <a:p>
            <a:pPr algn="ctr">
              <a:spcAft>
                <a:spcPts val="0"/>
              </a:spcAft>
            </a:pPr>
            <a:r>
              <a:rPr lang="da-DK" sz="1300" dirty="0">
                <a:solidFill>
                  <a:srgbClr val="F4BC30"/>
                </a:solidFill>
              </a:rPr>
              <a:t>Det, du går forbi, accepterer du. </a:t>
            </a:r>
            <a:r>
              <a:rPr lang="da-DK" dirty="0"/>
              <a:t>- </a:t>
            </a:r>
            <a:r>
              <a:rPr lang="da-DK" sz="1300" dirty="0">
                <a:solidFill>
                  <a:srgbClr val="F4BC30"/>
                </a:solidFill>
              </a:rPr>
              <a:t>Du er din egen 'direktør’ for dine "3 meter"</a:t>
            </a:r>
          </a:p>
        </p:txBody>
      </p:sp>
    </p:spTree>
    <p:extLst>
      <p:ext uri="{BB962C8B-B14F-4D97-AF65-F5344CB8AC3E}">
        <p14:creationId xmlns:p14="http://schemas.microsoft.com/office/powerpoint/2010/main" val="1323201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9906" y="765498"/>
            <a:ext cx="10078688" cy="900000"/>
          </a:xfrm>
        </p:spPr>
        <p:txBody>
          <a:bodyPr/>
          <a:lstStyle/>
          <a:p>
            <a:r>
              <a:rPr lang="da-DK" dirty="0"/>
              <a:t>Velkommen til 3-meter reglen i </a:t>
            </a:r>
            <a:br>
              <a:rPr lang="da-DK" dirty="0"/>
            </a:br>
            <a:r>
              <a:rPr lang="da-DK" dirty="0"/>
              <a:t>Region Midtjylland</a:t>
            </a:r>
          </a:p>
        </p:txBody>
      </p:sp>
      <p:sp>
        <p:nvSpPr>
          <p:cNvPr id="7" name="Pladsholder til indhold 2"/>
          <p:cNvSpPr>
            <a:spLocks noGrp="1"/>
          </p:cNvSpPr>
          <p:nvPr>
            <p:ph idx="1"/>
          </p:nvPr>
        </p:nvSpPr>
        <p:spPr>
          <a:xfrm>
            <a:off x="719906" y="2277666"/>
            <a:ext cx="10919916" cy="3816424"/>
          </a:xfrm>
        </p:spPr>
        <p:txBody>
          <a:bodyPr/>
          <a:lstStyle/>
          <a:p>
            <a:pPr algn="l"/>
            <a:r>
              <a:rPr lang="da-DK" sz="1800" dirty="0">
                <a:solidFill>
                  <a:schemeClr val="bg1"/>
                </a:solidFill>
              </a:rPr>
              <a:t>I Region Midtjylland er </a:t>
            </a:r>
            <a:r>
              <a:rPr lang="da-DK" altLang="da-DK" sz="1800" dirty="0">
                <a:solidFill>
                  <a:srgbClr val="F4BC30"/>
                </a:solidFill>
              </a:rPr>
              <a:t>3-meter reglen </a:t>
            </a:r>
            <a:r>
              <a:rPr lang="da-DK" sz="1800" dirty="0">
                <a:solidFill>
                  <a:schemeClr val="bg1"/>
                </a:solidFill>
              </a:rPr>
              <a:t>metoden, der anvendes i arbejdet med den gode sikkerhedskultur. </a:t>
            </a:r>
          </a:p>
          <a:p>
            <a:pPr algn="l"/>
            <a:endParaRPr lang="da-DK" dirty="0">
              <a:solidFill>
                <a:schemeClr val="bg1"/>
              </a:solidFill>
            </a:endParaRPr>
          </a:p>
          <a:p>
            <a:pPr algn="l"/>
            <a:r>
              <a:rPr lang="da-DK" sz="1400" dirty="0">
                <a:solidFill>
                  <a:schemeClr val="bg1"/>
                </a:solidFill>
              </a:rPr>
              <a:t>3-meter reglen og den gode sikkerhedskultur er en holdsport, hvor både </a:t>
            </a:r>
            <a:r>
              <a:rPr lang="da-DK" altLang="da-DK" dirty="0">
                <a:solidFill>
                  <a:srgbClr val="F4BC30"/>
                </a:solidFill>
              </a:rPr>
              <a:t>individet, gruppen, ledelsen og organisationen </a:t>
            </a:r>
            <a:r>
              <a:rPr lang="da-DK" sz="1400" dirty="0">
                <a:solidFill>
                  <a:schemeClr val="bg1"/>
                </a:solidFill>
              </a:rPr>
              <a:t>har et fælles ansvar for at:</a:t>
            </a:r>
          </a:p>
          <a:p>
            <a:pPr marL="285750" indent="-285750" algn="l">
              <a:buClr>
                <a:srgbClr val="F2B10F"/>
              </a:buClr>
              <a:buFont typeface="Wingdings" panose="05000000000000000000" pitchFamily="2" charset="2"/>
              <a:buChar char="§"/>
            </a:pPr>
            <a:r>
              <a:rPr lang="da-DK" sz="1400" dirty="0">
                <a:solidFill>
                  <a:schemeClr val="bg1"/>
                </a:solidFill>
              </a:rPr>
              <a:t>Ingen kommer til skade</a:t>
            </a:r>
          </a:p>
          <a:p>
            <a:pPr marL="285750" indent="-285750" algn="l">
              <a:buClr>
                <a:srgbClr val="F2B10F"/>
              </a:buClr>
              <a:buFont typeface="Wingdings" panose="05000000000000000000" pitchFamily="2" charset="2"/>
              <a:buChar char="§"/>
            </a:pPr>
            <a:r>
              <a:rPr lang="da-DK" sz="1400" dirty="0">
                <a:solidFill>
                  <a:schemeClr val="bg1"/>
                </a:solidFill>
              </a:rPr>
              <a:t>Der tages et fælles ansvar for at gøre opmærksom på og handle på både fysiske og psykiske arbejdsmiljøforhold, der udgør en risiko</a:t>
            </a:r>
          </a:p>
          <a:p>
            <a:pPr marL="285750" indent="-285750" algn="l">
              <a:buClr>
                <a:srgbClr val="F2B10F"/>
              </a:buClr>
              <a:buFont typeface="Wingdings" panose="05000000000000000000" pitchFamily="2" charset="2"/>
              <a:buChar char="§"/>
            </a:pPr>
            <a:r>
              <a:rPr lang="da-DK" sz="1400" dirty="0">
                <a:solidFill>
                  <a:schemeClr val="bg1"/>
                </a:solidFill>
              </a:rPr>
              <a:t>Alle har et medansvar for at forbedre eget og andres arbejdsmiljø</a:t>
            </a:r>
          </a:p>
          <a:p>
            <a:pPr>
              <a:spcBef>
                <a:spcPts val="4100"/>
              </a:spcBef>
            </a:pPr>
            <a:r>
              <a:rPr lang="da-DK" altLang="da-DK" dirty="0">
                <a:solidFill>
                  <a:srgbClr val="F4BC30"/>
                </a:solidFill>
              </a:rPr>
              <a:t>Uge 3 er hvert år tilegnet en kampagneuge for 3-meter reglen og den gode sikkerhedskultur.</a:t>
            </a:r>
          </a:p>
          <a:p>
            <a:r>
              <a:rPr lang="da-DK" sz="1800" dirty="0">
                <a:solidFill>
                  <a:srgbClr val="F4BC30"/>
                </a:solidFill>
              </a:rPr>
              <a:t>Det overordnede fokus i 2024 og 2025 er på</a:t>
            </a:r>
          </a:p>
          <a:p>
            <a:r>
              <a:rPr lang="da-DK" sz="1800" dirty="0">
                <a:solidFill>
                  <a:srgbClr val="F4BC30"/>
                </a:solidFill>
              </a:rPr>
              <a:t> ”at give </a:t>
            </a:r>
            <a:r>
              <a:rPr lang="da-DK" altLang="da-DK" sz="1800" dirty="0">
                <a:solidFill>
                  <a:srgbClr val="F4BC30"/>
                </a:solidFill>
              </a:rPr>
              <a:t>din næste det </a:t>
            </a:r>
            <a:r>
              <a:rPr lang="da-DK" sz="1800" dirty="0">
                <a:solidFill>
                  <a:srgbClr val="F4BC30"/>
                </a:solidFill>
              </a:rPr>
              <a:t>bedste”.</a:t>
            </a:r>
            <a:endParaRPr lang="da-DK" sz="1400" dirty="0">
              <a:solidFill>
                <a:schemeClr val="bg1"/>
              </a:solidFill>
            </a:endParaRPr>
          </a:p>
        </p:txBody>
      </p:sp>
    </p:spTree>
    <p:extLst>
      <p:ext uri="{BB962C8B-B14F-4D97-AF65-F5344CB8AC3E}">
        <p14:creationId xmlns:p14="http://schemas.microsoft.com/office/powerpoint/2010/main" val="407784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06" y="909514"/>
            <a:ext cx="10078688" cy="900000"/>
          </a:xfrm>
        </p:spPr>
        <p:txBody>
          <a:bodyPr/>
          <a:lstStyle/>
          <a:p>
            <a:r>
              <a:rPr lang="da-DK" dirty="0"/>
              <a:t>Hvad er 3-meter reglen?</a:t>
            </a:r>
          </a:p>
        </p:txBody>
      </p:sp>
      <p:sp>
        <p:nvSpPr>
          <p:cNvPr id="3" name="Pladsholder til indhold 2"/>
          <p:cNvSpPr>
            <a:spLocks noGrp="1"/>
          </p:cNvSpPr>
          <p:nvPr>
            <p:ph idx="1"/>
          </p:nvPr>
        </p:nvSpPr>
        <p:spPr>
          <a:xfrm>
            <a:off x="719551" y="2206106"/>
            <a:ext cx="10078688" cy="4032000"/>
          </a:xfrm>
        </p:spPr>
        <p:txBody>
          <a:bodyPr/>
          <a:lstStyle/>
          <a:p>
            <a:pPr>
              <a:buClr>
                <a:srgbClr val="F2B10F"/>
              </a:buClr>
            </a:pPr>
            <a:r>
              <a:rPr lang="da-DK" sz="2400" dirty="0">
                <a:solidFill>
                  <a:schemeClr val="bg1"/>
                </a:solidFill>
              </a:rPr>
              <a:t>3-meter reglen handler om, at alle har ansvar for det, der sker omkring os. Alle skal handle på risikoen for fysiske og psykiske arbejdsmiljøforhold, der udgør en risiko. </a:t>
            </a:r>
          </a:p>
          <a:p>
            <a:pPr>
              <a:buClr>
                <a:srgbClr val="F2B10F"/>
              </a:buClr>
            </a:pPr>
            <a:r>
              <a:rPr lang="da-DK" sz="2400" dirty="0">
                <a:solidFill>
                  <a:srgbClr val="F4BC30"/>
                </a:solidFill>
              </a:rPr>
              <a:t>Grundtanken i 3-meter reglen er:</a:t>
            </a:r>
          </a:p>
          <a:p>
            <a:pPr>
              <a:buClr>
                <a:srgbClr val="F2B10F"/>
              </a:buClr>
            </a:pPr>
            <a:endParaRPr lang="da-DK" sz="2400" dirty="0">
              <a:solidFill>
                <a:schemeClr val="bg1"/>
              </a:solidFill>
            </a:endParaRPr>
          </a:p>
          <a:p>
            <a:pPr marL="457200" indent="-457200">
              <a:buClr>
                <a:srgbClr val="F2B10F"/>
              </a:buClr>
              <a:buFont typeface="Wingdings" panose="05000000000000000000" pitchFamily="2" charset="2"/>
              <a:buChar char="§"/>
            </a:pPr>
            <a:r>
              <a:rPr lang="da-DK" sz="2400" dirty="0">
                <a:solidFill>
                  <a:schemeClr val="bg1"/>
                </a:solidFill>
              </a:rPr>
              <a:t>JEG er direktør i en radius af 3 meter</a:t>
            </a:r>
          </a:p>
          <a:p>
            <a:pPr marL="457200" indent="-457200">
              <a:buClr>
                <a:srgbClr val="F2B10F"/>
              </a:buClr>
              <a:buFont typeface="Wingdings" panose="05000000000000000000" pitchFamily="2" charset="2"/>
              <a:buChar char="§"/>
            </a:pPr>
            <a:r>
              <a:rPr lang="da-DK" sz="2400" dirty="0">
                <a:solidFill>
                  <a:schemeClr val="bg1"/>
                </a:solidFill>
              </a:rPr>
              <a:t>JEG vil ikke have at nogen kommer til skade</a:t>
            </a:r>
          </a:p>
          <a:p>
            <a:pPr marL="457200" indent="-457200">
              <a:buClr>
                <a:srgbClr val="F2B10F"/>
              </a:buClr>
              <a:buFont typeface="Wingdings" panose="05000000000000000000" pitchFamily="2" charset="2"/>
              <a:buChar char="§"/>
            </a:pPr>
            <a:r>
              <a:rPr lang="da-DK" sz="2400" dirty="0">
                <a:solidFill>
                  <a:schemeClr val="bg1"/>
                </a:solidFill>
              </a:rPr>
              <a:t>Hvad JEG går forbi, accepterer JEG</a:t>
            </a:r>
          </a:p>
          <a:p>
            <a:pPr marL="457200" indent="-457200">
              <a:buClr>
                <a:srgbClr val="F2B10F"/>
              </a:buClr>
              <a:buFont typeface="Wingdings" panose="05000000000000000000" pitchFamily="2" charset="2"/>
              <a:buChar char="§"/>
            </a:pPr>
            <a:r>
              <a:rPr lang="da-DK" sz="2400" dirty="0">
                <a:solidFill>
                  <a:schemeClr val="bg1"/>
                </a:solidFill>
              </a:rPr>
              <a:t>Et godt arbejdsmiljø skabes i FÆLLESSKAB</a:t>
            </a:r>
            <a:endParaRPr lang="da-DK" sz="2400" dirty="0"/>
          </a:p>
        </p:txBody>
      </p:sp>
      <p:pic>
        <p:nvPicPr>
          <p:cNvPr id="4" name="Billede 3">
            <a:extLst>
              <a:ext uri="{FF2B5EF4-FFF2-40B4-BE49-F238E27FC236}">
                <a16:creationId xmlns:a16="http://schemas.microsoft.com/office/drawing/2014/main" id="{7B655D5E-21F3-FF5F-6B86-4D8C3DFD2437}"/>
              </a:ext>
            </a:extLst>
          </p:cNvPr>
          <p:cNvPicPr>
            <a:picLocks noChangeAspect="1"/>
          </p:cNvPicPr>
          <p:nvPr/>
        </p:nvPicPr>
        <p:blipFill>
          <a:blip r:embed="rId2"/>
          <a:stretch>
            <a:fillRect/>
          </a:stretch>
        </p:blipFill>
        <p:spPr>
          <a:xfrm>
            <a:off x="8831510" y="3541945"/>
            <a:ext cx="2804403" cy="2408129"/>
          </a:xfrm>
          <a:prstGeom prst="rect">
            <a:avLst/>
          </a:prstGeom>
        </p:spPr>
      </p:pic>
    </p:spTree>
    <p:extLst>
      <p:ext uri="{BB962C8B-B14F-4D97-AF65-F5344CB8AC3E}">
        <p14:creationId xmlns:p14="http://schemas.microsoft.com/office/powerpoint/2010/main" val="387320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9906" y="1188000"/>
            <a:ext cx="10078688" cy="900000"/>
          </a:xfrm>
        </p:spPr>
        <p:txBody>
          <a:bodyPr/>
          <a:lstStyle/>
          <a:p>
            <a:r>
              <a:rPr lang="da-DK" dirty="0"/>
              <a:t>Fysisk og psykisk vold</a:t>
            </a:r>
          </a:p>
        </p:txBody>
      </p:sp>
      <p:sp>
        <p:nvSpPr>
          <p:cNvPr id="2" name="Pladsholder til indhold 1"/>
          <p:cNvSpPr>
            <a:spLocks noGrp="1"/>
          </p:cNvSpPr>
          <p:nvPr>
            <p:ph idx="1"/>
          </p:nvPr>
        </p:nvSpPr>
        <p:spPr>
          <a:xfrm>
            <a:off x="719906" y="2277666"/>
            <a:ext cx="9767788" cy="3888432"/>
          </a:xfrm>
        </p:spPr>
        <p:txBody>
          <a:bodyPr/>
          <a:lstStyle/>
          <a:p>
            <a:pPr algn="l">
              <a:lnSpc>
                <a:spcPct val="107000"/>
              </a:lnSpc>
            </a:pPr>
            <a:r>
              <a:rPr lang="da-DK" altLang="da-DK" dirty="0">
                <a:solidFill>
                  <a:schemeClr val="bg1"/>
                </a:solidFill>
              </a:rPr>
              <a:t>Du arbejder med mennesker. Så du kan møde patienter, borgere og pårørende, som kan være i krise, har store følelser eller en udadreagerende adfærd. Det stiller krav til, at vi som ansatte kan: </a:t>
            </a:r>
          </a:p>
          <a:p>
            <a:pPr algn="l">
              <a:lnSpc>
                <a:spcPct val="107000"/>
              </a:lnSpc>
            </a:pPr>
            <a:endParaRPr lang="da-DK" altLang="da-DK" dirty="0">
              <a:solidFill>
                <a:schemeClr val="bg1"/>
              </a:solidFill>
            </a:endParaRPr>
          </a:p>
          <a:p>
            <a:pPr marL="285750" lvl="0" indent="-285750" algn="l">
              <a:buClr>
                <a:srgbClr val="F2B10F"/>
              </a:buClr>
              <a:buFont typeface="Wingdings" panose="05000000000000000000" pitchFamily="2" charset="2"/>
              <a:buChar char="§"/>
            </a:pPr>
            <a:r>
              <a:rPr lang="da-DK" altLang="da-DK" dirty="0">
                <a:solidFill>
                  <a:schemeClr val="bg1"/>
                </a:solidFill>
              </a:rPr>
              <a:t>Sætte os ind i, rumme eller håndtere disse menneskers tænkning, følelser eller måske udadreagerende adfærd</a:t>
            </a:r>
          </a:p>
          <a:p>
            <a:pPr marL="285750" lvl="0" indent="-285750" algn="l">
              <a:buClr>
                <a:srgbClr val="F2B10F"/>
              </a:buClr>
              <a:buFont typeface="Wingdings" panose="05000000000000000000" pitchFamily="2" charset="2"/>
              <a:buChar char="§"/>
            </a:pPr>
            <a:r>
              <a:rPr lang="da-DK" altLang="da-DK" dirty="0">
                <a:solidFill>
                  <a:schemeClr val="bg1"/>
                </a:solidFill>
              </a:rPr>
              <a:t>Håndtere eller skjule egne tanker eller følelser</a:t>
            </a:r>
          </a:p>
          <a:p>
            <a:pPr marL="285750" lvl="0" indent="-285750" algn="l">
              <a:buClr>
                <a:srgbClr val="F2B10F"/>
              </a:buClr>
              <a:buFont typeface="Wingdings" panose="05000000000000000000" pitchFamily="2" charset="2"/>
              <a:buChar char="§"/>
            </a:pPr>
            <a:r>
              <a:rPr lang="da-DK" altLang="da-DK" dirty="0">
                <a:solidFill>
                  <a:schemeClr val="bg1"/>
                </a:solidFill>
              </a:rPr>
              <a:t>Tilpasse kommunikation eller adfærd til de mennesker, vi arbejder med</a:t>
            </a:r>
          </a:p>
          <a:p>
            <a:pPr algn="l">
              <a:lnSpc>
                <a:spcPct val="107000"/>
              </a:lnSpc>
              <a:spcAft>
                <a:spcPts val="750"/>
              </a:spcAft>
            </a:pPr>
            <a:endParaRPr lang="da-DK" altLang="da-DK" dirty="0">
              <a:solidFill>
                <a:schemeClr val="bg1"/>
              </a:solidFill>
            </a:endParaRPr>
          </a:p>
          <a:p>
            <a:pPr algn="l">
              <a:lnSpc>
                <a:spcPct val="107000"/>
              </a:lnSpc>
              <a:spcAft>
                <a:spcPts val="750"/>
              </a:spcAft>
            </a:pPr>
            <a:r>
              <a:rPr lang="da-DK" altLang="da-DK" dirty="0">
                <a:solidFill>
                  <a:schemeClr val="bg1"/>
                </a:solidFill>
              </a:rPr>
              <a:t>Selv om du mestrer dette, kan du blive udsat for arbejdsrelateret fysisk eller psykisk vold, trusler eller chikane relateret til dit arbejde. </a:t>
            </a:r>
          </a:p>
          <a:p>
            <a:pPr algn="l">
              <a:lnSpc>
                <a:spcPct val="107000"/>
              </a:lnSpc>
              <a:spcAft>
                <a:spcPts val="750"/>
              </a:spcAft>
            </a:pPr>
            <a:r>
              <a:rPr lang="da-DK" altLang="da-DK" dirty="0">
                <a:solidFill>
                  <a:schemeClr val="bg1"/>
                </a:solidFill>
              </a:rPr>
              <a:t>Som arbejdsplads er vi forpligtiget til at kortlægge, forebygge og håndtere arbejdsrelateret fysisk og psykisk vold – så du som ansat ikke står alene med udfordringen.</a:t>
            </a:r>
          </a:p>
        </p:txBody>
      </p:sp>
    </p:spTree>
    <p:extLst>
      <p:ext uri="{BB962C8B-B14F-4D97-AF65-F5344CB8AC3E}">
        <p14:creationId xmlns:p14="http://schemas.microsoft.com/office/powerpoint/2010/main" val="4087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9906" y="837506"/>
            <a:ext cx="10078688" cy="648072"/>
          </a:xfrm>
        </p:spPr>
        <p:txBody>
          <a:bodyPr/>
          <a:lstStyle/>
          <a:p>
            <a:r>
              <a:rPr lang="da-DK" dirty="0"/>
              <a:t>IGLO-modellen</a:t>
            </a:r>
          </a:p>
        </p:txBody>
      </p:sp>
      <p:sp>
        <p:nvSpPr>
          <p:cNvPr id="2" name="Pladsholder til indhold 1"/>
          <p:cNvSpPr>
            <a:spLocks noGrp="1"/>
          </p:cNvSpPr>
          <p:nvPr>
            <p:ph idx="1"/>
          </p:nvPr>
        </p:nvSpPr>
        <p:spPr>
          <a:xfrm>
            <a:off x="719906" y="1557586"/>
            <a:ext cx="10775900" cy="4320480"/>
          </a:xfrm>
        </p:spPr>
        <p:txBody>
          <a:bodyPr/>
          <a:lstStyle/>
          <a:p>
            <a:pPr>
              <a:buClr>
                <a:srgbClr val="F2B10F"/>
              </a:buClr>
            </a:pPr>
            <a:r>
              <a:rPr lang="da-DK" sz="1400" dirty="0">
                <a:solidFill>
                  <a:schemeClr val="bg1"/>
                </a:solidFill>
              </a:rPr>
              <a:t>IGLO er en model som tydeliggør, at det er en </a:t>
            </a:r>
            <a:r>
              <a:rPr lang="da-DK" sz="1400" dirty="0">
                <a:solidFill>
                  <a:srgbClr val="F4BC30"/>
                </a:solidFill>
              </a:rPr>
              <a:t>fælles opgave </a:t>
            </a:r>
            <a:r>
              <a:rPr lang="da-DK" sz="1400" dirty="0">
                <a:solidFill>
                  <a:schemeClr val="bg1"/>
                </a:solidFill>
              </a:rPr>
              <a:t>at skabe og bevare den gode sikkerhedskultur på arbejdspladsen.</a:t>
            </a:r>
          </a:p>
          <a:p>
            <a:pPr>
              <a:buClr>
                <a:srgbClr val="F2B10F"/>
              </a:buClr>
            </a:pPr>
            <a:r>
              <a:rPr lang="da-DK" sz="1400" dirty="0">
                <a:solidFill>
                  <a:schemeClr val="bg1"/>
                </a:solidFill>
              </a:rPr>
              <a:t> </a:t>
            </a:r>
          </a:p>
          <a:p>
            <a:pPr>
              <a:buClr>
                <a:srgbClr val="F2B10F"/>
              </a:buClr>
            </a:pPr>
            <a:r>
              <a:rPr lang="da-DK" sz="1400" dirty="0">
                <a:solidFill>
                  <a:srgbClr val="F4BC30"/>
                </a:solidFill>
              </a:rPr>
              <a:t>IGLO er definitionerne for:</a:t>
            </a:r>
            <a:endParaRPr lang="da-DK" sz="1400" dirty="0">
              <a:solidFill>
                <a:schemeClr val="bg1"/>
              </a:solidFill>
            </a:endParaRPr>
          </a:p>
          <a:p>
            <a:pPr>
              <a:buClr>
                <a:srgbClr val="F2B10F"/>
              </a:buClr>
            </a:pPr>
            <a:r>
              <a:rPr lang="da-DK" sz="1400" dirty="0">
                <a:solidFill>
                  <a:srgbClr val="F4BC30"/>
                </a:solidFill>
              </a:rPr>
              <a:t>I</a:t>
            </a:r>
            <a:r>
              <a:rPr lang="da-DK" sz="1400" dirty="0">
                <a:solidFill>
                  <a:schemeClr val="bg1"/>
                </a:solidFill>
              </a:rPr>
              <a:t>ndivid – den enkelte ansatte</a:t>
            </a:r>
          </a:p>
          <a:p>
            <a:pPr>
              <a:buClr>
                <a:srgbClr val="F2B10F"/>
              </a:buClr>
            </a:pPr>
            <a:r>
              <a:rPr lang="da-DK" sz="1400" dirty="0">
                <a:solidFill>
                  <a:srgbClr val="F4BC30"/>
                </a:solidFill>
              </a:rPr>
              <a:t>G</a:t>
            </a:r>
            <a:r>
              <a:rPr lang="da-DK" sz="1400" dirty="0">
                <a:solidFill>
                  <a:schemeClr val="bg1"/>
                </a:solidFill>
              </a:rPr>
              <a:t>ruppe – teamet eller gruppen af de nærmeste kollegaer</a:t>
            </a:r>
          </a:p>
          <a:p>
            <a:pPr>
              <a:buClr>
                <a:srgbClr val="F2B10F"/>
              </a:buClr>
            </a:pPr>
            <a:r>
              <a:rPr lang="da-DK" sz="1400" dirty="0">
                <a:solidFill>
                  <a:srgbClr val="F4BC30"/>
                </a:solidFill>
              </a:rPr>
              <a:t>L</a:t>
            </a:r>
            <a:r>
              <a:rPr lang="da-DK" sz="1400" dirty="0">
                <a:solidFill>
                  <a:schemeClr val="bg1"/>
                </a:solidFill>
              </a:rPr>
              <a:t>edelse – ledelse på alle niveauer</a:t>
            </a:r>
          </a:p>
          <a:p>
            <a:pPr>
              <a:buClr>
                <a:srgbClr val="F2B10F"/>
              </a:buClr>
            </a:pPr>
            <a:r>
              <a:rPr lang="da-DK" sz="1400" dirty="0">
                <a:solidFill>
                  <a:srgbClr val="F4BC30"/>
                </a:solidFill>
              </a:rPr>
              <a:t>O</a:t>
            </a:r>
            <a:r>
              <a:rPr lang="da-DK" sz="1400" dirty="0">
                <a:solidFill>
                  <a:schemeClr val="bg1"/>
                </a:solidFill>
              </a:rPr>
              <a:t>rganisation – MED- og arbejdsmiljøorganisationen (AMG)</a:t>
            </a:r>
          </a:p>
          <a:p>
            <a:pPr>
              <a:buClr>
                <a:srgbClr val="F2B10F"/>
              </a:buClr>
            </a:pPr>
            <a:r>
              <a:rPr lang="da-DK" sz="1400" dirty="0">
                <a:solidFill>
                  <a:schemeClr val="bg1"/>
                </a:solidFill>
              </a:rPr>
              <a:t> </a:t>
            </a:r>
          </a:p>
          <a:p>
            <a:pPr>
              <a:buClr>
                <a:srgbClr val="F2B10F"/>
              </a:buClr>
            </a:pPr>
            <a:r>
              <a:rPr lang="da-DK" sz="1400" dirty="0">
                <a:solidFill>
                  <a:schemeClr val="bg1"/>
                </a:solidFill>
              </a:rPr>
              <a:t>Ifølge arbejdsmiljøloven er det lederens </a:t>
            </a:r>
            <a:r>
              <a:rPr lang="da-DK" sz="1400" i="1" dirty="0">
                <a:solidFill>
                  <a:schemeClr val="bg1"/>
                </a:solidFill>
              </a:rPr>
              <a:t>ansvar</a:t>
            </a:r>
            <a:r>
              <a:rPr lang="da-DK" sz="1400" dirty="0">
                <a:solidFill>
                  <a:schemeClr val="bg1"/>
                </a:solidFill>
              </a:rPr>
              <a:t> at tage hånd om arbejdsmiljøet </a:t>
            </a:r>
          </a:p>
          <a:p>
            <a:pPr>
              <a:buClr>
                <a:srgbClr val="F2B10F"/>
              </a:buClr>
            </a:pPr>
            <a:r>
              <a:rPr lang="da-DK" sz="1400" dirty="0">
                <a:solidFill>
                  <a:schemeClr val="bg1"/>
                </a:solidFill>
              </a:rPr>
              <a:t>– Arbejdsmiljørepræsentanten er den gode </a:t>
            </a:r>
            <a:r>
              <a:rPr lang="da-DK" sz="1400" i="1" dirty="0">
                <a:solidFill>
                  <a:schemeClr val="bg1"/>
                </a:solidFill>
              </a:rPr>
              <a:t>hjælper</a:t>
            </a:r>
            <a:r>
              <a:rPr lang="da-DK" sz="1400" dirty="0">
                <a:solidFill>
                  <a:schemeClr val="bg1"/>
                </a:solidFill>
              </a:rPr>
              <a:t>. </a:t>
            </a:r>
          </a:p>
          <a:p>
            <a:pPr>
              <a:buClr>
                <a:srgbClr val="F2B10F"/>
              </a:buClr>
            </a:pPr>
            <a:r>
              <a:rPr lang="da-DK" sz="1400" dirty="0">
                <a:solidFill>
                  <a:schemeClr val="bg1"/>
                </a:solidFill>
              </a:rPr>
              <a:t>I hverdagen </a:t>
            </a:r>
            <a:r>
              <a:rPr lang="da-DK" sz="1400" i="1" dirty="0">
                <a:solidFill>
                  <a:schemeClr val="bg1"/>
                </a:solidFill>
              </a:rPr>
              <a:t>skabes</a:t>
            </a:r>
            <a:r>
              <a:rPr lang="da-DK" sz="1400" dirty="0">
                <a:solidFill>
                  <a:schemeClr val="bg1"/>
                </a:solidFill>
              </a:rPr>
              <a:t> den </a:t>
            </a:r>
            <a:r>
              <a:rPr lang="da-DK" sz="1400" dirty="0">
                <a:solidFill>
                  <a:srgbClr val="F4BC30"/>
                </a:solidFill>
              </a:rPr>
              <a:t>gode sikkerhedskultur </a:t>
            </a:r>
            <a:r>
              <a:rPr lang="da-DK" sz="1400" dirty="0">
                <a:solidFill>
                  <a:schemeClr val="bg1"/>
                </a:solidFill>
              </a:rPr>
              <a:t>ved hjælp af alle på arbejdspladsen</a:t>
            </a:r>
          </a:p>
          <a:p>
            <a:pPr>
              <a:buClr>
                <a:srgbClr val="F2B10F"/>
              </a:buClr>
            </a:pPr>
            <a:r>
              <a:rPr lang="da-DK" sz="1400" dirty="0">
                <a:solidFill>
                  <a:schemeClr val="bg1"/>
                </a:solidFill>
              </a:rPr>
              <a:t> </a:t>
            </a:r>
          </a:p>
          <a:p>
            <a:pPr>
              <a:buClr>
                <a:srgbClr val="F2B10F"/>
              </a:buClr>
            </a:pPr>
            <a:r>
              <a:rPr lang="da-DK" sz="1400" dirty="0">
                <a:solidFill>
                  <a:srgbClr val="F4BC30"/>
                </a:solidFill>
              </a:rPr>
              <a:t>Princippet i IGLO-modellen er, at de vellykkede forandringer i arbejdsmiljøet bedst opnås, når indsatsen er flerstrenget og understøttes på alle 4 niveauer.</a:t>
            </a:r>
            <a:r>
              <a:rPr lang="da-DK" sz="1400" dirty="0">
                <a:solidFill>
                  <a:schemeClr val="bg1"/>
                </a:solidFill>
              </a:rPr>
              <a:t> </a:t>
            </a:r>
          </a:p>
        </p:txBody>
      </p:sp>
      <p:pic>
        <p:nvPicPr>
          <p:cNvPr id="5" name="Billede 4">
            <a:extLst>
              <a:ext uri="{FF2B5EF4-FFF2-40B4-BE49-F238E27FC236}">
                <a16:creationId xmlns:a16="http://schemas.microsoft.com/office/drawing/2014/main" id="{5F70709A-F9FC-A635-4D82-4071588B684D}"/>
              </a:ext>
            </a:extLst>
          </p:cNvPr>
          <p:cNvPicPr>
            <a:picLocks noChangeAspect="1"/>
          </p:cNvPicPr>
          <p:nvPr/>
        </p:nvPicPr>
        <p:blipFill>
          <a:blip r:embed="rId2"/>
          <a:stretch>
            <a:fillRect/>
          </a:stretch>
        </p:blipFill>
        <p:spPr>
          <a:xfrm>
            <a:off x="8615486" y="2553494"/>
            <a:ext cx="1866900" cy="1752600"/>
          </a:xfrm>
          <a:prstGeom prst="rect">
            <a:avLst/>
          </a:prstGeom>
        </p:spPr>
      </p:pic>
    </p:spTree>
    <p:extLst>
      <p:ext uri="{BB962C8B-B14F-4D97-AF65-F5344CB8AC3E}">
        <p14:creationId xmlns:p14="http://schemas.microsoft.com/office/powerpoint/2010/main" val="319129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IGLO - Bud på handlemuligheder </a:t>
            </a:r>
            <a:br>
              <a:rPr lang="da-DK" dirty="0"/>
            </a:br>
            <a:r>
              <a:rPr lang="da-DK" dirty="0"/>
              <a:t>vedr. temaet fysisk og psykisk vold</a:t>
            </a:r>
          </a:p>
        </p:txBody>
      </p:sp>
      <p:sp>
        <p:nvSpPr>
          <p:cNvPr id="7" name="Pladsholder til indhold 2"/>
          <p:cNvSpPr>
            <a:spLocks noGrp="1"/>
          </p:cNvSpPr>
          <p:nvPr>
            <p:ph idx="1"/>
          </p:nvPr>
        </p:nvSpPr>
        <p:spPr>
          <a:xfrm>
            <a:off x="719906" y="1440000"/>
            <a:ext cx="10078688" cy="4958414"/>
          </a:xfrm>
        </p:spPr>
        <p:txBody>
          <a:bodyPr/>
          <a:lstStyle/>
          <a:p>
            <a:pPr algn="l">
              <a:buClr>
                <a:srgbClr val="F2B10F"/>
              </a:buClr>
            </a:pPr>
            <a:r>
              <a:rPr lang="da-DK" sz="1000" b="1" u="sng" dirty="0">
                <a:solidFill>
                  <a:srgbClr val="F4BC30"/>
                </a:solidFill>
              </a:rPr>
              <a:t>For at håndtere en voldsom situation skal:</a:t>
            </a:r>
          </a:p>
          <a:p>
            <a:pPr algn="l">
              <a:buClr>
                <a:srgbClr val="F2B10F"/>
              </a:buClr>
            </a:pPr>
            <a:endParaRPr lang="da-DK" sz="1000" b="1" dirty="0">
              <a:solidFill>
                <a:srgbClr val="F4BC30"/>
              </a:solidFill>
            </a:endParaRPr>
          </a:p>
          <a:p>
            <a:pPr algn="l">
              <a:buClr>
                <a:srgbClr val="F2B10F"/>
              </a:buClr>
            </a:pPr>
            <a:r>
              <a:rPr lang="da-DK" sz="1000" b="1" dirty="0">
                <a:solidFill>
                  <a:srgbClr val="F4BC30"/>
                </a:solidFill>
              </a:rPr>
              <a:t>Individet </a:t>
            </a:r>
            <a:r>
              <a:rPr lang="da-DK" sz="1000" b="1" dirty="0">
                <a:solidFill>
                  <a:schemeClr val="bg1"/>
                </a:solidFill>
              </a:rPr>
              <a:t>(se </a:t>
            </a:r>
            <a:r>
              <a:rPr lang="da-DK" sz="1000" b="1" dirty="0" err="1">
                <a:solidFill>
                  <a:schemeClr val="bg1"/>
                </a:solidFill>
              </a:rPr>
              <a:t>actioncard</a:t>
            </a:r>
            <a:r>
              <a:rPr lang="da-DK" sz="1000" b="1" dirty="0">
                <a:solidFill>
                  <a:schemeClr val="bg1"/>
                </a:solidFill>
              </a:rPr>
              <a:t> om ‘Fysisk og psykisk vold’)</a:t>
            </a:r>
          </a:p>
          <a:p>
            <a:pPr marL="285750" indent="-285750" algn="l">
              <a:buClr>
                <a:srgbClr val="F2B10F"/>
              </a:buClr>
              <a:buFont typeface="Wingdings" panose="05000000000000000000" pitchFamily="2" charset="2"/>
              <a:buChar char="§"/>
            </a:pPr>
            <a:r>
              <a:rPr lang="da-DK" sz="1000" dirty="0">
                <a:solidFill>
                  <a:schemeClr val="bg1"/>
                </a:solidFill>
              </a:rPr>
              <a:t>Sikre at jeg og min kollega er uden for akut fare</a:t>
            </a:r>
          </a:p>
          <a:p>
            <a:pPr marL="285750" indent="-285750" algn="l">
              <a:buClr>
                <a:srgbClr val="F2B10F"/>
              </a:buClr>
              <a:buFont typeface="Wingdings" panose="05000000000000000000" pitchFamily="2" charset="2"/>
              <a:buChar char="§"/>
            </a:pPr>
            <a:r>
              <a:rPr lang="da-DK" sz="1000" dirty="0">
                <a:solidFill>
                  <a:schemeClr val="bg1"/>
                </a:solidFill>
              </a:rPr>
              <a:t>Kalde hjælp og forlade situationen (evt. tilkalde politi)</a:t>
            </a:r>
          </a:p>
          <a:p>
            <a:pPr marL="285750" indent="-285750" algn="l">
              <a:buClr>
                <a:srgbClr val="F2B10F"/>
              </a:buClr>
              <a:buFont typeface="Wingdings" panose="05000000000000000000" pitchFamily="2" charset="2"/>
              <a:buChar char="§"/>
            </a:pPr>
            <a:r>
              <a:rPr lang="da-DK" sz="1000" dirty="0">
                <a:solidFill>
                  <a:schemeClr val="bg1"/>
                </a:solidFill>
              </a:rPr>
              <a:t>Reducere risiko for yderligere fysisk eller psykisk vold</a:t>
            </a:r>
          </a:p>
          <a:p>
            <a:pPr marL="285750" indent="-285750" algn="l">
              <a:buClr>
                <a:srgbClr val="F2B10F"/>
              </a:buClr>
              <a:buFont typeface="Wingdings" panose="05000000000000000000" pitchFamily="2" charset="2"/>
              <a:buChar char="§"/>
            </a:pPr>
            <a:r>
              <a:rPr lang="da-DK" sz="1000" dirty="0">
                <a:solidFill>
                  <a:schemeClr val="bg1"/>
                </a:solidFill>
              </a:rPr>
              <a:t>Iværksætte kollegial psykisk førstehjælp</a:t>
            </a:r>
          </a:p>
          <a:p>
            <a:pPr marL="285750" indent="-285750" algn="l">
              <a:buClr>
                <a:srgbClr val="F2B10F"/>
              </a:buClr>
              <a:buFont typeface="Wingdings" panose="05000000000000000000" pitchFamily="2" charset="2"/>
              <a:buChar char="§"/>
            </a:pPr>
            <a:r>
              <a:rPr lang="da-DK" sz="1000" dirty="0">
                <a:solidFill>
                  <a:schemeClr val="bg1"/>
                </a:solidFill>
              </a:rPr>
              <a:t>Huske at udfylde en VTC-registrering og evt. en arbejdsskadeanmeldelse</a:t>
            </a:r>
          </a:p>
          <a:p>
            <a:pPr algn="l"/>
            <a:r>
              <a:rPr lang="da-DK" sz="1000" b="1" dirty="0">
                <a:solidFill>
                  <a:srgbClr val="F4BC30"/>
                </a:solidFill>
              </a:rPr>
              <a:t>Gruppen</a:t>
            </a:r>
          </a:p>
          <a:p>
            <a:pPr marL="285750" indent="-285750" algn="l">
              <a:buClr>
                <a:srgbClr val="F2B10F"/>
              </a:buClr>
              <a:buFont typeface="Wingdings" panose="05000000000000000000" pitchFamily="2" charset="2"/>
              <a:buChar char="§"/>
            </a:pPr>
            <a:r>
              <a:rPr lang="da-DK" sz="1000" dirty="0">
                <a:solidFill>
                  <a:schemeClr val="bg1"/>
                </a:solidFill>
              </a:rPr>
              <a:t>Understøtte kollegerne i at arbejde sikkert og trygt</a:t>
            </a:r>
          </a:p>
          <a:p>
            <a:pPr marL="285750" indent="-285750" algn="l">
              <a:buClr>
                <a:srgbClr val="F2B10F"/>
              </a:buClr>
              <a:buFont typeface="Wingdings" panose="05000000000000000000" pitchFamily="2" charset="2"/>
              <a:buChar char="§"/>
            </a:pPr>
            <a:r>
              <a:rPr lang="da-DK" sz="1000" dirty="0">
                <a:solidFill>
                  <a:schemeClr val="bg1"/>
                </a:solidFill>
              </a:rPr>
              <a:t>Sikre at hændelsen er registreret som VTC eller anmeldt som ulykke og analyseres efterfølgende </a:t>
            </a:r>
          </a:p>
          <a:p>
            <a:pPr marL="285750" indent="-285750" algn="l">
              <a:buClr>
                <a:srgbClr val="F2B10F"/>
              </a:buClr>
              <a:buFont typeface="Wingdings" panose="05000000000000000000" pitchFamily="2" charset="2"/>
              <a:buChar char="§"/>
            </a:pPr>
            <a:r>
              <a:rPr lang="da-DK" sz="1000" dirty="0">
                <a:solidFill>
                  <a:schemeClr val="bg1"/>
                </a:solidFill>
              </a:rPr>
              <a:t>Understøtte en sikkerhedskultur med fokus på at forebygge vold eller trusler om vold</a:t>
            </a:r>
          </a:p>
          <a:p>
            <a:pPr algn="l"/>
            <a:r>
              <a:rPr lang="da-DK" sz="1000" b="1" dirty="0">
                <a:solidFill>
                  <a:srgbClr val="F4BC30"/>
                </a:solidFill>
              </a:rPr>
              <a:t>Ledelsen</a:t>
            </a:r>
          </a:p>
          <a:p>
            <a:pPr marL="285750" marR="0" lvl="0" indent="-285750" algn="l" defTabSz="914400" rtl="0" eaLnBrk="1" fontAlgn="base" latinLnBrk="0" hangingPunct="1">
              <a:lnSpc>
                <a:spcPct val="100000"/>
              </a:lnSpc>
              <a:spcBef>
                <a:spcPct val="0"/>
              </a:spcBef>
              <a:spcAft>
                <a:spcPct val="20000"/>
              </a:spcAft>
              <a:buClr>
                <a:srgbClr val="F2B10F"/>
              </a:buClr>
              <a:buSzTx/>
              <a:buFont typeface="Wingdings" panose="05000000000000000000" pitchFamily="2" charset="2"/>
              <a:buChar char="§"/>
              <a:tabLst/>
              <a:defRPr/>
            </a:pPr>
            <a:r>
              <a:rPr kumimoji="0" lang="da-DK" altLang="da-DK" sz="1000" b="0" u="none" strike="noStrike" kern="0" cap="none" spc="0" normalizeH="0" baseline="0" noProof="0" dirty="0">
                <a:ln>
                  <a:noFill/>
                </a:ln>
                <a:solidFill>
                  <a:srgbClr val="FFFFFF"/>
                </a:solidFill>
                <a:effectLst/>
                <a:uLnTx/>
                <a:uFillTx/>
                <a:latin typeface="Verdana"/>
                <a:ea typeface="+mn-ea"/>
                <a:cs typeface="+mn-cs"/>
              </a:rPr>
              <a:t>Understøtte en sikkerhedskultur, hvor der er fokus på at forebygge fysisk og psykisk vold</a:t>
            </a:r>
          </a:p>
          <a:p>
            <a:pPr marL="285750" indent="-285750" algn="l">
              <a:buClr>
                <a:srgbClr val="F2B10F"/>
              </a:buClr>
              <a:buFont typeface="Wingdings" panose="05000000000000000000" pitchFamily="2" charset="2"/>
              <a:buChar char="§"/>
            </a:pPr>
            <a:r>
              <a:rPr lang="da-DK" sz="1000" dirty="0">
                <a:solidFill>
                  <a:schemeClr val="bg1"/>
                </a:solidFill>
              </a:rPr>
              <a:t>Følge op på registrerede hændelser om fysisk eller psykisk vold</a:t>
            </a:r>
          </a:p>
          <a:p>
            <a:pPr marL="285750" indent="-285750" algn="l">
              <a:buClr>
                <a:srgbClr val="F2B10F"/>
              </a:buClr>
              <a:buFont typeface="Wingdings" panose="05000000000000000000" pitchFamily="2" charset="2"/>
              <a:buChar char="§"/>
            </a:pPr>
            <a:r>
              <a:rPr lang="da-DK" sz="1000" dirty="0">
                <a:solidFill>
                  <a:schemeClr val="bg1"/>
                </a:solidFill>
              </a:rPr>
              <a:t>Sikre adgang til metoder og kompetencer, der deeskalerer situationen eller flugtmuligheder</a:t>
            </a:r>
          </a:p>
          <a:p>
            <a:pPr marL="285750" indent="-285750" algn="l">
              <a:buClr>
                <a:srgbClr val="F2B10F"/>
              </a:buClr>
              <a:buFont typeface="Wingdings" panose="05000000000000000000" pitchFamily="2" charset="2"/>
              <a:buChar char="§"/>
            </a:pPr>
            <a:r>
              <a:rPr lang="da-DK" sz="1000" dirty="0">
                <a:solidFill>
                  <a:schemeClr val="bg1"/>
                </a:solidFill>
              </a:rPr>
              <a:t>Inddrage relevante nøglepersoner i løsninger og indsatser</a:t>
            </a:r>
          </a:p>
          <a:p>
            <a:pPr marL="285750" indent="-285750" algn="l">
              <a:buClr>
                <a:srgbClr val="F2B10F"/>
              </a:buClr>
              <a:buFont typeface="Wingdings" panose="05000000000000000000" pitchFamily="2" charset="2"/>
              <a:buChar char="§"/>
            </a:pPr>
            <a:r>
              <a:rPr lang="da-DK" sz="1000" dirty="0">
                <a:solidFill>
                  <a:schemeClr val="bg1"/>
                </a:solidFill>
              </a:rPr>
              <a:t>Sikre den nødvendige introduktion og instruktion af (ny)ansatte, vikarer mv.</a:t>
            </a:r>
          </a:p>
          <a:p>
            <a:pPr marL="285750" indent="-285750" algn="l">
              <a:buClr>
                <a:srgbClr val="F2B10F"/>
              </a:buClr>
              <a:buFont typeface="Wingdings" panose="05000000000000000000" pitchFamily="2" charset="2"/>
              <a:buChar char="§"/>
            </a:pPr>
            <a:r>
              <a:rPr lang="da-DK" sz="1000" dirty="0">
                <a:solidFill>
                  <a:schemeClr val="bg1"/>
                </a:solidFill>
              </a:rPr>
              <a:t>Understøtte psykologisk tryghed/sikkerhed ved at tale åbent om risikoen for fysisk- og psykisk vold</a:t>
            </a:r>
          </a:p>
          <a:p>
            <a:pPr marL="285750" indent="-285750" algn="l">
              <a:buClr>
                <a:srgbClr val="F2B10F"/>
              </a:buClr>
              <a:buFont typeface="Wingdings" panose="05000000000000000000" pitchFamily="2" charset="2"/>
              <a:buChar char="§"/>
            </a:pPr>
            <a:r>
              <a:rPr lang="da-DK" sz="1000" dirty="0">
                <a:solidFill>
                  <a:schemeClr val="bg1"/>
                </a:solidFill>
              </a:rPr>
              <a:t>Vidensdele arbejdsmiljøtiltag på møder</a:t>
            </a:r>
            <a:endParaRPr lang="da-DK" sz="1000" dirty="0"/>
          </a:p>
          <a:p>
            <a:pPr algn="l"/>
            <a:r>
              <a:rPr lang="da-DK" sz="1000" b="1" dirty="0">
                <a:solidFill>
                  <a:srgbClr val="F4BC30"/>
                </a:solidFill>
              </a:rPr>
              <a:t>Organisationen</a:t>
            </a:r>
          </a:p>
          <a:p>
            <a:pPr marL="285750" indent="-285750" algn="l">
              <a:buClr>
                <a:srgbClr val="F2B10F"/>
              </a:buClr>
              <a:buFont typeface="Wingdings" panose="05000000000000000000" pitchFamily="2" charset="2"/>
              <a:buChar char="§"/>
            </a:pPr>
            <a:r>
              <a:rPr lang="da-DK" sz="1000" dirty="0">
                <a:solidFill>
                  <a:schemeClr val="bg1"/>
                </a:solidFill>
              </a:rPr>
              <a:t>Følge op på udviklingen af hændelser vedrørende fysisk og psykisk vold</a:t>
            </a:r>
          </a:p>
          <a:p>
            <a:pPr marL="285750" indent="-285750" algn="l">
              <a:buClr>
                <a:srgbClr val="F2B10F"/>
              </a:buClr>
              <a:buFont typeface="Wingdings" panose="05000000000000000000" pitchFamily="2" charset="2"/>
              <a:buChar char="§"/>
            </a:pPr>
            <a:r>
              <a:rPr lang="da-DK" sz="1000" dirty="0">
                <a:solidFill>
                  <a:schemeClr val="bg1"/>
                </a:solidFill>
              </a:rPr>
              <a:t>Sikre dataunderstøttende tiltag</a:t>
            </a:r>
          </a:p>
          <a:p>
            <a:pPr marL="285750" indent="-285750" algn="l">
              <a:buClr>
                <a:srgbClr val="F2B10F"/>
              </a:buClr>
              <a:buFont typeface="Wingdings" panose="05000000000000000000" pitchFamily="2" charset="2"/>
              <a:buChar char="§"/>
            </a:pPr>
            <a:r>
              <a:rPr lang="da-DK" sz="1000" dirty="0">
                <a:solidFill>
                  <a:schemeClr val="bg1"/>
                </a:solidFill>
              </a:rPr>
              <a:t>Opstille principper for forebyggelse af fysisk og psykisk vold</a:t>
            </a:r>
          </a:p>
          <a:p>
            <a:pPr marL="285750" indent="-285750" algn="l">
              <a:buClr>
                <a:srgbClr val="F2B10F"/>
              </a:buClr>
              <a:buFont typeface="Wingdings" panose="05000000000000000000" pitchFamily="2" charset="2"/>
              <a:buChar char="§"/>
            </a:pPr>
            <a:r>
              <a:rPr lang="da-DK" sz="1000" dirty="0">
                <a:solidFill>
                  <a:schemeClr val="bg1"/>
                </a:solidFill>
              </a:rPr>
              <a:t>Oplyse om forebyggelse af fysisk og psykisk vold til ansatte og LMU</a:t>
            </a:r>
          </a:p>
          <a:p>
            <a:pPr marL="285750" indent="-285750" algn="l">
              <a:buClr>
                <a:srgbClr val="F2B10F"/>
              </a:buClr>
              <a:buFont typeface="Wingdings" panose="05000000000000000000" pitchFamily="2" charset="2"/>
              <a:buChar char="§"/>
            </a:pPr>
            <a:r>
              <a:rPr lang="da-DK" sz="1000" dirty="0">
                <a:solidFill>
                  <a:schemeClr val="bg1"/>
                </a:solidFill>
              </a:rPr>
              <a:t>Sikre rammen for den nødvendige og tilstrækkelige instruktion og oplæring</a:t>
            </a:r>
          </a:p>
        </p:txBody>
      </p:sp>
      <p:pic>
        <p:nvPicPr>
          <p:cNvPr id="13" name="Picture 12">
            <a:extLst>
              <a:ext uri="{FF2B5EF4-FFF2-40B4-BE49-F238E27FC236}">
                <a16:creationId xmlns:a16="http://schemas.microsoft.com/office/drawing/2014/main" id="{34CA43A6-88A4-6732-36DE-4B55F3FDC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398" y="2086456"/>
            <a:ext cx="1036330" cy="1263547"/>
          </a:xfrm>
          <a:prstGeom prst="rect">
            <a:avLst/>
          </a:prstGeom>
        </p:spPr>
      </p:pic>
      <p:sp>
        <p:nvSpPr>
          <p:cNvPr id="19" name="Pladsholder til indhold 18">
            <a:extLst>
              <a:ext uri="{FF2B5EF4-FFF2-40B4-BE49-F238E27FC236}">
                <a16:creationId xmlns:a16="http://schemas.microsoft.com/office/drawing/2014/main" id="{86E07D18-7C61-EE64-928A-CFF41CFE0661}"/>
              </a:ext>
            </a:extLst>
          </p:cNvPr>
          <p:cNvSpPr>
            <a:spLocks noGrp="1"/>
          </p:cNvSpPr>
          <p:nvPr>
            <p:ph sz="quarter" idx="10"/>
          </p:nvPr>
        </p:nvSpPr>
        <p:spPr>
          <a:xfrm>
            <a:off x="5519142" y="1641600"/>
            <a:ext cx="2646336" cy="647700"/>
          </a:xfrm>
        </p:spPr>
        <p:txBody>
          <a:bodyPr/>
          <a:lstStyle/>
          <a:p>
            <a:pPr algn="ctr"/>
            <a:r>
              <a:rPr lang="da-DK" sz="1000" b="1" dirty="0">
                <a:solidFill>
                  <a:schemeClr val="bg1"/>
                </a:solidFill>
              </a:rPr>
              <a:t>Der er også et blåt </a:t>
            </a:r>
            <a:r>
              <a:rPr lang="da-DK" sz="1000" b="1" dirty="0" err="1">
                <a:solidFill>
                  <a:schemeClr val="bg1"/>
                </a:solidFill>
              </a:rPr>
              <a:t>Actioncard</a:t>
            </a:r>
            <a:r>
              <a:rPr lang="da-DK" sz="1000" b="1" dirty="0">
                <a:solidFill>
                  <a:schemeClr val="bg1"/>
                </a:solidFill>
              </a:rPr>
              <a:t> om ‘forråelse´</a:t>
            </a:r>
          </a:p>
        </p:txBody>
      </p:sp>
      <p:pic>
        <p:nvPicPr>
          <p:cNvPr id="17" name="Picture 16">
            <a:extLst>
              <a:ext uri="{FF2B5EF4-FFF2-40B4-BE49-F238E27FC236}">
                <a16:creationId xmlns:a16="http://schemas.microsoft.com/office/drawing/2014/main" id="{2F3F7AA4-E5A3-0603-7D13-94D94CFF8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9591" y="1872528"/>
            <a:ext cx="2718288" cy="3114532"/>
          </a:xfrm>
          <a:prstGeom prst="rect">
            <a:avLst/>
          </a:prstGeom>
        </p:spPr>
      </p:pic>
      <p:sp>
        <p:nvSpPr>
          <p:cNvPr id="20" name="Pladsholder til indhold 19">
            <a:extLst>
              <a:ext uri="{FF2B5EF4-FFF2-40B4-BE49-F238E27FC236}">
                <a16:creationId xmlns:a16="http://schemas.microsoft.com/office/drawing/2014/main" id="{2B9C3324-BD00-9408-1198-DF3D8E58ECFB}"/>
              </a:ext>
            </a:extLst>
          </p:cNvPr>
          <p:cNvSpPr>
            <a:spLocks noGrp="1"/>
          </p:cNvSpPr>
          <p:nvPr>
            <p:ph sz="quarter" idx="11"/>
          </p:nvPr>
        </p:nvSpPr>
        <p:spPr>
          <a:xfrm rot="960000">
            <a:off x="9392400" y="1843200"/>
            <a:ext cx="2767529" cy="647700"/>
          </a:xfrm>
        </p:spPr>
        <p:txBody>
          <a:bodyPr/>
          <a:lstStyle/>
          <a:p>
            <a:pPr algn="ctr"/>
            <a:r>
              <a:rPr lang="da-DK" sz="1200" b="1" dirty="0">
                <a:solidFill>
                  <a:schemeClr val="bg1"/>
                </a:solidFill>
              </a:rPr>
              <a:t>Brug det røde </a:t>
            </a:r>
            <a:r>
              <a:rPr lang="da-DK" sz="1200" b="1" dirty="0" err="1">
                <a:solidFill>
                  <a:schemeClr val="bg1"/>
                </a:solidFill>
              </a:rPr>
              <a:t>Actioncard</a:t>
            </a:r>
            <a:r>
              <a:rPr lang="da-DK" sz="1200" b="1" dirty="0">
                <a:solidFill>
                  <a:schemeClr val="bg1"/>
                </a:solidFill>
              </a:rPr>
              <a:t> – kortet fokuserer på håndtering af vold</a:t>
            </a:r>
          </a:p>
        </p:txBody>
      </p:sp>
      <p:pic>
        <p:nvPicPr>
          <p:cNvPr id="8" name="Picture 7">
            <a:extLst>
              <a:ext uri="{FF2B5EF4-FFF2-40B4-BE49-F238E27FC236}">
                <a16:creationId xmlns:a16="http://schemas.microsoft.com/office/drawing/2014/main" id="{F8A3257F-1622-16FF-B966-C19F01AEE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1160" y="4582134"/>
            <a:ext cx="1366071" cy="1773399"/>
          </a:xfrm>
          <a:prstGeom prst="rect">
            <a:avLst/>
          </a:prstGeom>
        </p:spPr>
      </p:pic>
      <p:sp>
        <p:nvSpPr>
          <p:cNvPr id="21" name="Pladsholder til indhold 20">
            <a:extLst>
              <a:ext uri="{FF2B5EF4-FFF2-40B4-BE49-F238E27FC236}">
                <a16:creationId xmlns:a16="http://schemas.microsoft.com/office/drawing/2014/main" id="{1027EA9F-2166-6715-DE55-9F30401F4F3B}"/>
              </a:ext>
            </a:extLst>
          </p:cNvPr>
          <p:cNvSpPr>
            <a:spLocks noGrp="1"/>
          </p:cNvSpPr>
          <p:nvPr>
            <p:ph sz="quarter" idx="12"/>
          </p:nvPr>
        </p:nvSpPr>
        <p:spPr>
          <a:xfrm rot="960000">
            <a:off x="8521200" y="5076000"/>
            <a:ext cx="2423246" cy="647452"/>
          </a:xfrm>
        </p:spPr>
        <p:txBody>
          <a:bodyPr/>
          <a:lstStyle/>
          <a:p>
            <a:pPr algn="ctr">
              <a:spcAft>
                <a:spcPts val="0"/>
              </a:spcAft>
            </a:pPr>
            <a:r>
              <a:rPr lang="da-DK" sz="1000" b="1" dirty="0">
                <a:solidFill>
                  <a:schemeClr val="bg1"/>
                </a:solidFill>
              </a:rPr>
              <a:t>Se også det orange </a:t>
            </a:r>
            <a:r>
              <a:rPr lang="da-DK" sz="1000" b="1" dirty="0" err="1">
                <a:solidFill>
                  <a:schemeClr val="bg1"/>
                </a:solidFill>
              </a:rPr>
              <a:t>Actioncard</a:t>
            </a:r>
            <a:endParaRPr lang="da-DK" sz="1000" b="1" i="1" dirty="0">
              <a:solidFill>
                <a:schemeClr val="bg1"/>
              </a:solidFill>
            </a:endParaRPr>
          </a:p>
          <a:p>
            <a:pPr algn="ctr">
              <a:spcAft>
                <a:spcPts val="0"/>
              </a:spcAft>
            </a:pPr>
            <a:r>
              <a:rPr lang="da-DK" sz="1000" b="1" dirty="0">
                <a:solidFill>
                  <a:schemeClr val="bg1"/>
                </a:solidFill>
              </a:rPr>
              <a:t>- kortet fokuserer på forebyggelse af udadreagerende adfærd</a:t>
            </a:r>
          </a:p>
        </p:txBody>
      </p:sp>
    </p:spTree>
    <p:extLst>
      <p:ext uri="{BB962C8B-B14F-4D97-AF65-F5344CB8AC3E}">
        <p14:creationId xmlns:p14="http://schemas.microsoft.com/office/powerpoint/2010/main" val="381186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7859" y="765498"/>
            <a:ext cx="12144051" cy="900000"/>
          </a:xfrm>
        </p:spPr>
        <p:txBody>
          <a:bodyPr/>
          <a:lstStyle/>
          <a:p>
            <a:r>
              <a:rPr lang="da-DK" dirty="0"/>
              <a:t>Eksempler på værktøjer til temaet</a:t>
            </a:r>
            <a:br>
              <a:rPr lang="da-DK" dirty="0"/>
            </a:br>
            <a:r>
              <a:rPr lang="da-DK" dirty="0"/>
              <a:t>fysisk og psykisk vold</a:t>
            </a:r>
          </a:p>
        </p:txBody>
      </p:sp>
      <p:sp>
        <p:nvSpPr>
          <p:cNvPr id="7" name="Pladsholder til indhold 2"/>
          <p:cNvSpPr>
            <a:spLocks noGrp="1"/>
          </p:cNvSpPr>
          <p:nvPr>
            <p:ph idx="1"/>
          </p:nvPr>
        </p:nvSpPr>
        <p:spPr>
          <a:xfrm>
            <a:off x="622598" y="1663200"/>
            <a:ext cx="11279956" cy="4770194"/>
          </a:xfrm>
          <a:noFill/>
        </p:spPr>
        <p:txBody>
          <a:bodyPr/>
          <a:lstStyle/>
          <a:p>
            <a:pPr algn="l">
              <a:buClr>
                <a:srgbClr val="F2B10F"/>
              </a:buClr>
            </a:pPr>
            <a:r>
              <a:rPr lang="da-DK" sz="1000" dirty="0">
                <a:solidFill>
                  <a:srgbClr val="F4BC30"/>
                </a:solidFill>
              </a:rPr>
              <a:t>Arbejdstilsynet: Bekendtgørelse om psykisk arbejdsmiljø (</a:t>
            </a:r>
            <a:r>
              <a:rPr lang="da-DK" sz="1000" dirty="0">
                <a:solidFill>
                  <a:srgbClr val="F4BC30"/>
                </a:solidFill>
                <a:hlinkClick r:id="rId3" tooltip="Klik"/>
              </a:rPr>
              <a:t>Klik</a:t>
            </a:r>
            <a:r>
              <a:rPr lang="da-DK" sz="1000" dirty="0">
                <a:solidFill>
                  <a:srgbClr val="F4BC30"/>
                </a:solidFill>
              </a:rPr>
              <a:t>)</a:t>
            </a:r>
          </a:p>
          <a:p>
            <a:pPr algn="l">
              <a:buClr>
                <a:srgbClr val="F2B10F"/>
              </a:buClr>
            </a:pPr>
            <a:r>
              <a:rPr lang="da-DK" sz="1000" dirty="0">
                <a:solidFill>
                  <a:schemeClr val="bg1"/>
                </a:solidFill>
              </a:rPr>
              <a:t>Arbejdet skal i alle led planlægges, tilrettelægges og udføres således, at påvirkningerne i det psykiske arbejdsmiljø både ud fra en enkeltvis og samlet vurdering er sikkerheds- og sundhedsmæssigt fuldt forsvarlige på kort og lang sigt. Læs mere i bekendtgørelsen om psykisk arbejdsmiljø for at blive klogere på, hvad vi som arbejdsplads skal arbejde med på dette område.</a:t>
            </a:r>
          </a:p>
          <a:p>
            <a:pPr algn="l">
              <a:buClr>
                <a:srgbClr val="F2B10F"/>
              </a:buClr>
            </a:pPr>
            <a:endParaRPr lang="da-DK" sz="1000" dirty="0">
              <a:solidFill>
                <a:srgbClr val="F4BC30"/>
              </a:solidFill>
            </a:endParaRPr>
          </a:p>
          <a:p>
            <a:pPr algn="l">
              <a:buClr>
                <a:srgbClr val="F2B10F"/>
              </a:buClr>
            </a:pPr>
            <a:r>
              <a:rPr lang="da-DK" sz="1000" dirty="0">
                <a:solidFill>
                  <a:srgbClr val="F4BC30"/>
                </a:solidFill>
              </a:rPr>
              <a:t>BFA: Forebyg og håndtér voldsomme episoder (</a:t>
            </a:r>
            <a:r>
              <a:rPr lang="da-DK" sz="1000" dirty="0">
                <a:solidFill>
                  <a:srgbClr val="F4BC30"/>
                </a:solidFill>
                <a:hlinkClick r:id="rId4" tooltip="Klik"/>
              </a:rPr>
              <a:t>Klik</a:t>
            </a:r>
            <a:r>
              <a:rPr lang="da-DK" sz="1000" dirty="0">
                <a:solidFill>
                  <a:srgbClr val="F4BC30"/>
                </a:solidFill>
              </a:rPr>
              <a:t>)</a:t>
            </a:r>
          </a:p>
          <a:p>
            <a:pPr algn="l">
              <a:buClr>
                <a:srgbClr val="F2B10F"/>
              </a:buClr>
            </a:pPr>
            <a:r>
              <a:rPr lang="da-DK" sz="1000" dirty="0">
                <a:solidFill>
                  <a:schemeClr val="bg1"/>
                </a:solidFill>
              </a:rPr>
              <a:t>BFA har udviklet 6 guider, I kan bruge til at komme i gang med arbejdet med at forebygge og håndtere voldsomme episoder. Er I allerede godt i gang, kan guiderne bruges som inspiration til og gennemgang af det, I allerede gør. I kan desuden læse om definitioner af vold, samt AMR og lederens rolle i forbindelse med voldsforebyggelse.</a:t>
            </a:r>
          </a:p>
          <a:p>
            <a:pPr algn="l">
              <a:buClr>
                <a:srgbClr val="F2B10F"/>
              </a:buClr>
            </a:pPr>
            <a:endParaRPr lang="da-DK" sz="1000" dirty="0">
              <a:solidFill>
                <a:srgbClr val="F4BC30"/>
              </a:solidFill>
            </a:endParaRPr>
          </a:p>
          <a:p>
            <a:pPr algn="l">
              <a:buClr>
                <a:srgbClr val="F2B10F"/>
              </a:buClr>
            </a:pPr>
            <a:r>
              <a:rPr lang="da-DK" sz="1000" dirty="0">
                <a:solidFill>
                  <a:srgbClr val="F4BC30"/>
                </a:solidFill>
              </a:rPr>
              <a:t>Vold som udtryksform: Undgå voldsomme episoder – Frem trivsel og tryghed (Pædagog) (</a:t>
            </a:r>
            <a:r>
              <a:rPr lang="da-DK" sz="1000" dirty="0">
                <a:solidFill>
                  <a:srgbClr val="F4BC30"/>
                </a:solidFill>
                <a:hlinkClick r:id="rId5" tooltip="Klik"/>
              </a:rPr>
              <a:t>Klik</a:t>
            </a:r>
            <a:r>
              <a:rPr lang="da-DK" sz="1000" dirty="0">
                <a:solidFill>
                  <a:srgbClr val="F4BC30"/>
                </a:solidFill>
              </a:rPr>
              <a:t>)</a:t>
            </a:r>
          </a:p>
          <a:p>
            <a:pPr algn="l">
              <a:buClr>
                <a:srgbClr val="F2B10F"/>
              </a:buClr>
            </a:pPr>
            <a:r>
              <a:rPr lang="da-DK" sz="1000" dirty="0">
                <a:solidFill>
                  <a:schemeClr val="bg1"/>
                </a:solidFill>
              </a:rPr>
              <a:t>Som pædagog kan du komme til at opleve konflikter og voldsomme episoder med de borgere, du er</a:t>
            </a:r>
            <a:br>
              <a:rPr lang="da-DK" sz="1000" dirty="0">
                <a:solidFill>
                  <a:schemeClr val="bg1"/>
                </a:solidFill>
              </a:rPr>
            </a:br>
            <a:r>
              <a:rPr lang="da-DK" sz="1000" dirty="0">
                <a:solidFill>
                  <a:schemeClr val="bg1"/>
                </a:solidFill>
              </a:rPr>
              <a:t>ansat til at hjælpe. I dette undervisnings­materiale finder du viden, metoder og tilgange, der klæder dig og dine kommende</a:t>
            </a:r>
            <a:br>
              <a:rPr lang="da-DK" sz="1000" dirty="0">
                <a:solidFill>
                  <a:schemeClr val="bg1"/>
                </a:solidFill>
              </a:rPr>
            </a:br>
            <a:r>
              <a:rPr lang="da-DK" sz="1000" dirty="0">
                <a:solidFill>
                  <a:schemeClr val="bg1"/>
                </a:solidFill>
              </a:rPr>
              <a:t>kolleger på til – sammen med borgeren – at forebygge konflikter og skabe trivsel og tryghed på jeres arbejdsplads.</a:t>
            </a:r>
            <a:endParaRPr lang="da-DK" sz="1000" dirty="0">
              <a:solidFill>
                <a:srgbClr val="F4BC30"/>
              </a:solidFill>
            </a:endParaRPr>
          </a:p>
          <a:p>
            <a:pPr algn="l">
              <a:buClr>
                <a:srgbClr val="F2B10F"/>
              </a:buClr>
            </a:pPr>
            <a:endParaRPr lang="da-DK" sz="1000" dirty="0">
              <a:solidFill>
                <a:srgbClr val="F4BC30"/>
              </a:solidFill>
            </a:endParaRPr>
          </a:p>
          <a:p>
            <a:pPr algn="l">
              <a:buClr>
                <a:srgbClr val="F2B10F"/>
              </a:buClr>
            </a:pPr>
            <a:r>
              <a:rPr lang="da-DK" sz="1000" dirty="0">
                <a:solidFill>
                  <a:srgbClr val="F4BC30"/>
                </a:solidFill>
              </a:rPr>
              <a:t>Vold som udtryksform: Undgå voldsomme episoder – Frem trivsel og tryghed (Sygeplejerske – Somatik) (</a:t>
            </a:r>
            <a:r>
              <a:rPr lang="da-DK" sz="1000" dirty="0">
                <a:solidFill>
                  <a:srgbClr val="F4BC30"/>
                </a:solidFill>
                <a:hlinkClick r:id="rId6" tooltip="Klik"/>
              </a:rPr>
              <a:t>Klik</a:t>
            </a:r>
            <a:r>
              <a:rPr lang="da-DK" sz="1000" dirty="0">
                <a:solidFill>
                  <a:srgbClr val="F4BC30"/>
                </a:solidFill>
              </a:rPr>
              <a:t>)</a:t>
            </a:r>
          </a:p>
          <a:p>
            <a:pPr algn="l">
              <a:buClr>
                <a:srgbClr val="F2B10F"/>
              </a:buClr>
            </a:pPr>
            <a:r>
              <a:rPr lang="da-DK" sz="1000" dirty="0">
                <a:solidFill>
                  <a:schemeClr val="bg1"/>
                </a:solidFill>
              </a:rPr>
              <a:t>Som sygeplejerske kan du komme til at opleve konflikter og voldsomme episoder med de borgere, du er ansat til at hjælpe.</a:t>
            </a:r>
            <a:br>
              <a:rPr lang="da-DK" sz="1000" dirty="0">
                <a:solidFill>
                  <a:schemeClr val="bg1"/>
                </a:solidFill>
              </a:rPr>
            </a:br>
            <a:r>
              <a:rPr lang="da-DK" sz="1000" dirty="0">
                <a:solidFill>
                  <a:schemeClr val="bg1"/>
                </a:solidFill>
              </a:rPr>
              <a:t>I dette undervisnings­materiale finder du viden, metoder og tilgange, der klæder dig og dine kommende kolleger på til – sammen</a:t>
            </a:r>
            <a:br>
              <a:rPr lang="da-DK" sz="1000" dirty="0">
                <a:solidFill>
                  <a:schemeClr val="bg1"/>
                </a:solidFill>
              </a:rPr>
            </a:br>
            <a:r>
              <a:rPr lang="da-DK" sz="1000" dirty="0">
                <a:solidFill>
                  <a:schemeClr val="bg1"/>
                </a:solidFill>
              </a:rPr>
              <a:t>med borgeren – at forebygge konflikter og skabe trivsel og tryghed på jeres arbejdsplads.</a:t>
            </a:r>
            <a:endParaRPr lang="da-DK" sz="1000" dirty="0">
              <a:solidFill>
                <a:srgbClr val="F4BC30"/>
              </a:solidFill>
            </a:endParaRPr>
          </a:p>
          <a:p>
            <a:pPr algn="l">
              <a:buClr>
                <a:srgbClr val="F2B10F"/>
              </a:buClr>
            </a:pPr>
            <a:r>
              <a:rPr lang="da-DK" sz="1000" dirty="0">
                <a:solidFill>
                  <a:srgbClr val="F4BC30"/>
                </a:solidFill>
              </a:rPr>
              <a:t>Prøvehandling: ”Kollegial samling” – en god afrunding af dagen </a:t>
            </a:r>
          </a:p>
          <a:p>
            <a:pPr algn="l">
              <a:buClr>
                <a:srgbClr val="F2B10F"/>
              </a:buClr>
            </a:pPr>
            <a:r>
              <a:rPr lang="da-DK" sz="1000" dirty="0">
                <a:solidFill>
                  <a:schemeClr val="bg1"/>
                </a:solidFill>
              </a:rPr>
              <a:t>Afgrænset tid sidst på arbejdsdagen, hvor medarbejderne få tid og rum til at sætte ord på deres tanker og følelser om dagens arbejde. Tiltaget skal forebygge sygemeldinger, stress, psykisk slitage og forråelse over tid, ved at medarbejderne ikke "tager arbejdet med hjem". Teamet vurderer sammen, om der er behov for opfølgning/debriefing/VTC- og/eller ulykkesregistrering. Medarbejderne får træning i at tale om det, der ellers ville være usagt eller svært, hvormed den psykologisk tryghed øges. Tiltaget skal prioriteres af ledelsen for at kunne fungere i praksis</a:t>
            </a:r>
          </a:p>
          <a:p>
            <a:pPr algn="l"/>
            <a:r>
              <a:rPr lang="da-DK" sz="800" i="1" dirty="0">
                <a:solidFill>
                  <a:srgbClr val="F4BC30"/>
                </a:solidFill>
              </a:rPr>
              <a:t>Spørg fx hinanden:</a:t>
            </a:r>
          </a:p>
          <a:p>
            <a:pPr marL="285750" lvl="0" indent="-285750" algn="l">
              <a:buClr>
                <a:srgbClr val="F2B10F"/>
              </a:buClr>
              <a:buFont typeface="Wingdings" panose="05000000000000000000" pitchFamily="2" charset="2"/>
              <a:buChar char="§"/>
            </a:pPr>
            <a:r>
              <a:rPr lang="da-DK" sz="800" dirty="0">
                <a:solidFill>
                  <a:schemeClr val="bg1"/>
                </a:solidFill>
              </a:rPr>
              <a:t>Hvad er lykkedes i dit arbejde i dag</a:t>
            </a:r>
          </a:p>
          <a:p>
            <a:pPr marL="285750" lvl="0" indent="-285750" algn="l">
              <a:buClr>
                <a:srgbClr val="F2B10F"/>
              </a:buClr>
              <a:buFont typeface="Wingdings" panose="05000000000000000000" pitchFamily="2" charset="2"/>
              <a:buChar char="§"/>
            </a:pPr>
            <a:r>
              <a:rPr lang="da-DK" sz="800" dirty="0">
                <a:solidFill>
                  <a:schemeClr val="bg1"/>
                </a:solidFill>
              </a:rPr>
              <a:t>Er der noget fra arbejdet i dag, der fylder?</a:t>
            </a:r>
          </a:p>
          <a:p>
            <a:pPr marL="285750" lvl="0" indent="-285750" algn="l">
              <a:buClr>
                <a:srgbClr val="F2B10F"/>
              </a:buClr>
              <a:buFont typeface="Wingdings" panose="05000000000000000000" pitchFamily="2" charset="2"/>
              <a:buChar char="§"/>
            </a:pPr>
            <a:r>
              <a:rPr lang="da-DK" sz="800" dirty="0">
                <a:solidFill>
                  <a:schemeClr val="bg1"/>
                </a:solidFill>
              </a:rPr>
              <a:t>Hvilke tanker/følelser går du hjem med?</a:t>
            </a:r>
          </a:p>
          <a:p>
            <a:pPr marL="285750" lvl="0" indent="-285750" algn="l">
              <a:buClr>
                <a:srgbClr val="F2B10F"/>
              </a:buClr>
              <a:buFont typeface="Wingdings" panose="05000000000000000000" pitchFamily="2" charset="2"/>
              <a:buChar char="§"/>
            </a:pPr>
            <a:r>
              <a:rPr lang="da-DK" sz="800" dirty="0">
                <a:solidFill>
                  <a:schemeClr val="bg1"/>
                </a:solidFill>
              </a:rPr>
              <a:t>Bør du få en </a:t>
            </a:r>
            <a:r>
              <a:rPr lang="da-DK" sz="800" dirty="0" err="1">
                <a:solidFill>
                  <a:schemeClr val="bg1"/>
                </a:solidFill>
              </a:rPr>
              <a:t>defusing</a:t>
            </a:r>
            <a:r>
              <a:rPr lang="da-DK" sz="800" dirty="0">
                <a:solidFill>
                  <a:schemeClr val="bg1"/>
                </a:solidFill>
              </a:rPr>
              <a:t> på et andet tidspunkt?</a:t>
            </a:r>
          </a:p>
          <a:p>
            <a:pPr marL="285750" indent="-285750" algn="l">
              <a:buClr>
                <a:srgbClr val="F2B10F"/>
              </a:buClr>
              <a:buFont typeface="Wingdings" panose="05000000000000000000" pitchFamily="2" charset="2"/>
              <a:buChar char="§"/>
            </a:pPr>
            <a:r>
              <a:rPr lang="da-DK" sz="800" dirty="0">
                <a:solidFill>
                  <a:schemeClr val="bg1"/>
                </a:solidFill>
              </a:rPr>
              <a:t>Bør du udfylde en VTC eller en ulykkesanmeldelse?</a:t>
            </a:r>
          </a:p>
        </p:txBody>
      </p:sp>
    </p:spTree>
    <p:extLst>
      <p:ext uri="{BB962C8B-B14F-4D97-AF65-F5344CB8AC3E}">
        <p14:creationId xmlns:p14="http://schemas.microsoft.com/office/powerpoint/2010/main" val="14111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06" y="909514"/>
            <a:ext cx="10078688" cy="900000"/>
          </a:xfrm>
        </p:spPr>
        <p:txBody>
          <a:bodyPr/>
          <a:lstStyle/>
          <a:p>
            <a:r>
              <a:rPr lang="da-DK" dirty="0"/>
              <a:t>Drøftelse i plenum</a:t>
            </a:r>
          </a:p>
        </p:txBody>
      </p:sp>
      <p:sp>
        <p:nvSpPr>
          <p:cNvPr id="3" name="Pladsholder til indhold 2"/>
          <p:cNvSpPr>
            <a:spLocks noGrp="1"/>
          </p:cNvSpPr>
          <p:nvPr>
            <p:ph idx="1"/>
          </p:nvPr>
        </p:nvSpPr>
        <p:spPr>
          <a:xfrm>
            <a:off x="190550" y="1917626"/>
            <a:ext cx="11593288" cy="4032000"/>
          </a:xfrm>
        </p:spPr>
        <p:txBody>
          <a:bodyPr/>
          <a:lstStyle/>
          <a:p>
            <a:pPr marL="457200" indent="-457200">
              <a:buClr>
                <a:srgbClr val="F2B10F"/>
              </a:buClr>
              <a:buFont typeface="Wingdings" panose="05000000000000000000" pitchFamily="2" charset="2"/>
              <a:buChar char="§"/>
            </a:pPr>
            <a:r>
              <a:rPr lang="da-DK" dirty="0">
                <a:solidFill>
                  <a:schemeClr val="bg1"/>
                </a:solidFill>
              </a:rPr>
              <a:t>Hvordan vil vi styrke sikkerhedskulturen via temaet </a:t>
            </a:r>
            <a:r>
              <a:rPr lang="da-DK" i="1" dirty="0">
                <a:solidFill>
                  <a:srgbClr val="F4BC30"/>
                </a:solidFill>
              </a:rPr>
              <a:t>fysisk og psykisk vold </a:t>
            </a:r>
            <a:r>
              <a:rPr lang="da-DK" dirty="0">
                <a:solidFill>
                  <a:schemeClr val="bg1"/>
                </a:solidFill>
              </a:rPr>
              <a:t>hos os – ud fra IGLO-modellen?</a:t>
            </a:r>
          </a:p>
          <a:p>
            <a:pPr marL="1655203" lvl="1" indent="-457200">
              <a:buClr>
                <a:srgbClr val="F2B10F"/>
              </a:buClr>
            </a:pPr>
            <a:r>
              <a:rPr lang="da-DK" dirty="0">
                <a:solidFill>
                  <a:schemeClr val="bg1"/>
                </a:solidFill>
              </a:rPr>
              <a:t>Hvem gør hvad – helt konkret?</a:t>
            </a:r>
          </a:p>
          <a:p>
            <a:pPr marL="1655203" lvl="1" indent="-457200">
              <a:buClr>
                <a:srgbClr val="F2B10F"/>
              </a:buClr>
            </a:pPr>
            <a:r>
              <a:rPr lang="da-DK" dirty="0">
                <a:solidFill>
                  <a:schemeClr val="bg1"/>
                </a:solidFill>
              </a:rPr>
              <a:t>Hvad er næste skridt?</a:t>
            </a:r>
          </a:p>
          <a:p>
            <a:pPr marL="1655203" lvl="1" indent="-457200">
              <a:buClr>
                <a:srgbClr val="F2B10F"/>
              </a:buClr>
            </a:pPr>
            <a:r>
              <a:rPr lang="da-DK" dirty="0">
                <a:solidFill>
                  <a:schemeClr val="bg1"/>
                </a:solidFill>
              </a:rPr>
              <a:t>Hvordan husker vi hinanden på at bruge 3-meter reglen i hverdagen?</a:t>
            </a:r>
          </a:p>
        </p:txBody>
      </p:sp>
    </p:spTree>
    <p:extLst>
      <p:ext uri="{BB962C8B-B14F-4D97-AF65-F5344CB8AC3E}">
        <p14:creationId xmlns:p14="http://schemas.microsoft.com/office/powerpoint/2010/main" val="41750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M-farver&amp;quot;&quot;/&gt;&lt;property id=&quot;20307&quot; value=&quot;256&quot;/&gt;&lt;/object&gt;&lt;object type=&quot;3&quot; unique_id=&quot;10005&quot;&gt;&lt;property id=&quot;20148&quot; value=&quot;5&quot;/&gt;&lt;property id=&quot;20300&quot; value=&quot;Slide 3 - &amp;quot;RM med petrol&amp;quot;&quot;/&gt;&lt;property id=&quot;20307&quot; value=&quot;257&quot;/&gt;&lt;/object&gt;&lt;object type=&quot;3&quot; unique_id=&quot;10006&quot;&gt;&lt;property id=&quot;20148&quot; value=&quot;5&quot;/&gt;&lt;property id=&quot;20300&quot; value=&quot;Slide 2 - &amp;quot;Overskrift&amp;quot;&quot;/&gt;&lt;property id=&quot;20307&quot; value=&quot;260&quot;/&gt;&lt;/object&gt;&lt;object type=&quot;3&quot; unique_id=&quot;10007&quot;&gt;&lt;property id=&quot;20148&quot; value=&quot;5&quot;/&gt;&lt;property id=&quot;20300&quot; value=&quot;Slide 4 - &amp;quot;Overskrift&amp;quot;&quot;/&gt;&lt;property id=&quot;20307&quot; value=&quot;261&quot;/&gt;&lt;/object&gt;&lt;object type=&quot;3&quot; unique_id=&quot;10008&quot;&gt;&lt;property id=&quot;20148&quot; value=&quot;5&quot;/&gt;&lt;property id=&quot;20300&quot; value=&quot;Slide 5 - &amp;quot;RM med grøn&amp;quot;&quot;/&gt;&lt;property id=&quot;20307&quot; value=&quot;258&quot;/&gt;&lt;/object&gt;&lt;object type=&quot;3&quot; unique_id=&quot;10009&quot;&gt;&lt;property id=&quot;20148&quot; value=&quot;5&quot;/&gt;&lt;property id=&quot;20300&quot; value=&quot;Slide 6 - &amp;quot;Overskrift&amp;quot;&quot;/&gt;&lt;property id=&quot;20307&quot; value=&quot;262&quot;/&gt;&lt;/object&gt;&lt;object type=&quot;3&quot; unique_id=&quot;10010&quot;&gt;&lt;property id=&quot;20148&quot; value=&quot;5&quot;/&gt;&lt;property id=&quot;20300&quot; value=&quot;Slide 7 - &amp;quot;RM med orange&amp;quot;&quot;/&gt;&lt;property id=&quot;20307&quot; value=&quot;259&quot;/&gt;&lt;/object&gt;&lt;object type=&quot;3&quot; unique_id=&quot;10011&quot;&gt;&lt;property id=&quot;20148&quot; value=&quot;5&quot;/&gt;&lt;property id=&quot;20300&quot; value=&quot;Slide 8 - &amp;quot;Overskrift&amp;quot;&quot;/&gt;&lt;property id=&quot;20307&quot; value=&quot;263&quot;/&gt;&lt;/object&gt;&lt;/object&gt;&lt;/object&gt;&lt;/database&gt;"/>
  <p:tag name="SECTOMILLISECCONVERTED" val="1"/>
</p:tagLst>
</file>

<file path=ppt/theme/theme1.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026B9C26-36EA-4739-B75C-F4B01A0B7BEC}" vid="{9235BEF5-F166-4813-91EC-35E9200DD150}"/>
    </a:ext>
  </a:extLst>
</a:theme>
</file>

<file path=ppt/theme/theme2.xml><?xml version="1.0" encoding="utf-8"?>
<a:theme xmlns:a="http://schemas.openxmlformats.org/drawingml/2006/main" name="1_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026B9C26-36EA-4739-B75C-F4B01A0B7BEC}" vid="{9235BEF5-F166-4813-91EC-35E9200DD150}"/>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blank</Template>
  <TotalTime>45</TotalTime>
  <Words>1291</Words>
  <Application>Microsoft Office PowerPoint</Application>
  <PresentationFormat>Custom</PresentationFormat>
  <Paragraphs>103</Paragraphs>
  <Slides>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Calibri</vt:lpstr>
      <vt:lpstr>Verdana</vt:lpstr>
      <vt:lpstr>Wingdings</vt:lpstr>
      <vt:lpstr>RM-multicolour_16-9_v02</vt:lpstr>
      <vt:lpstr>1_RM-multicolour_16-9_v02</vt:lpstr>
      <vt:lpstr>3-meter reglen 2025 Temaet: Fysisk og psykisk vold</vt:lpstr>
      <vt:lpstr>Velkommen til 3-meter reglen i  Region Midtjylland</vt:lpstr>
      <vt:lpstr>Hvad er 3-meter reglen?</vt:lpstr>
      <vt:lpstr>Fysisk og psykisk vold</vt:lpstr>
      <vt:lpstr>IGLO-modellen</vt:lpstr>
      <vt:lpstr>IGLO - Bud på handlemuligheder  vedr. temaet fysisk og psykisk vold</vt:lpstr>
      <vt:lpstr>Eksempler på værktøjer til temaet fysisk og psykisk vold</vt:lpstr>
      <vt:lpstr>Drøftelse i plenum</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3-meter reglen 2025 Temaet: Fysisk og psykisk vold</dc:title>
  <dc:creator>Lotte Koldtoft</dc:creator>
  <cp:revision>70</cp:revision>
  <cp:lastPrinted>2020-01-23T11:37:56Z</cp:lastPrinted>
  <dcterms:created xsi:type="dcterms:W3CDTF">2022-11-21T10:30:04Z</dcterms:created>
  <dcterms:modified xsi:type="dcterms:W3CDTF">2024-11-15T04:40:49Z</dcterms:modified>
</cp:coreProperties>
</file>