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11"/>
  </p:notesMasterIdLst>
  <p:handoutMasterIdLst>
    <p:handoutMasterId r:id="rId12"/>
  </p:handoutMasterIdLst>
  <p:sldIdLst>
    <p:sldId id="285" r:id="rId2"/>
    <p:sldId id="301" r:id="rId3"/>
    <p:sldId id="288" r:id="rId4"/>
    <p:sldId id="302" r:id="rId5"/>
    <p:sldId id="296" r:id="rId6"/>
    <p:sldId id="297" r:id="rId7"/>
    <p:sldId id="298" r:id="rId8"/>
    <p:sldId id="300" r:id="rId9"/>
    <p:sldId id="299" r:id="rId10"/>
  </p:sldIdLst>
  <p:sldSz cx="12190413" cy="6859588"/>
  <p:notesSz cx="6797675" cy="9926638"/>
  <p:custDataLst>
    <p:tags r:id="rId13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C30"/>
    <a:srgbClr val="F2B10F"/>
    <a:srgbClr val="9F740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364" autoAdjust="0"/>
  </p:normalViewPr>
  <p:slideViewPr>
    <p:cSldViewPr>
      <p:cViewPr varScale="1">
        <p:scale>
          <a:sx n="70" d="100"/>
          <a:sy n="70" d="100"/>
        </p:scale>
        <p:origin x="84" y="10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8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47DA5-816F-41A7-9D02-B30806759A3A}" type="datetimeFigureOut">
              <a:rPr lang="da-DK" smtClean="0"/>
              <a:t>22-12-2023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92FC4-1DA9-411A-AD00-D2E8F54C685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5118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22-12-2023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DAE1-4DBC-4EBB-A0F7-2243D879E83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77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DAE1-4DBC-4EBB-A0F7-2243D879E83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9181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35DAE1-4DBC-4EBB-A0F7-2243D879E83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1474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8FA87.DA4E679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_RM-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0000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7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694606" y="5342988"/>
            <a:ext cx="10801200" cy="637334"/>
          </a:xfrm>
        </p:spPr>
        <p:txBody>
          <a:bodyPr anchor="t"/>
          <a:lstStyle>
            <a:lvl1pPr marL="0" indent="0" algn="ctr">
              <a:buFont typeface="Wingdings" pitchFamily="2" charset="2"/>
              <a:buNone/>
              <a:tabLst>
                <a:tab pos="11684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</p:spTree>
    <p:extLst>
      <p:ext uri="{BB962C8B-B14F-4D97-AF65-F5344CB8AC3E}">
        <p14:creationId xmlns:p14="http://schemas.microsoft.com/office/powerpoint/2010/main" val="418814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4BC30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pic>
        <p:nvPicPr>
          <p:cNvPr id="2" name="Billede 5" descr="cid:image002.png@01D8FA87.DA4E6790">
            <a:extLst>
              <a:ext uri="{FF2B5EF4-FFF2-40B4-BE49-F238E27FC236}">
                <a16:creationId xmlns:a16="http://schemas.microsoft.com/office/drawing/2014/main" id="{7E5BADB7-A9ED-7AC5-7446-65F9D1E713A2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ktangel 3">
            <a:extLst>
              <a:ext uri="{FF2B5EF4-FFF2-40B4-BE49-F238E27FC236}">
                <a16:creationId xmlns:a16="http://schemas.microsoft.com/office/drawing/2014/main" id="{5FA468AD-B35A-F3AF-D825-E3E876125002}"/>
              </a:ext>
            </a:extLst>
          </p:cNvPr>
          <p:cNvSpPr/>
          <p:nvPr userDrawn="1"/>
        </p:nvSpPr>
        <p:spPr>
          <a:xfrm>
            <a:off x="6163014" y="6373168"/>
            <a:ext cx="881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Som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722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4B4BBE8-D957-54D7-44D1-9B6F8E439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83238" y="863358"/>
            <a:ext cx="4032448" cy="694228"/>
          </a:xfrm>
        </p:spPr>
        <p:txBody>
          <a:bodyPr anchor="t"/>
          <a:lstStyle>
            <a:lvl1pPr algn="ctr">
              <a:buClr>
                <a:schemeClr val="accent6"/>
              </a:buClr>
              <a:defRPr lang="da-DK" altLang="da-DK" sz="1400" kern="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endParaRPr lang="da-DK" altLang="da-DK" dirty="0"/>
          </a:p>
        </p:txBody>
      </p:sp>
      <p:pic>
        <p:nvPicPr>
          <p:cNvPr id="2" name="Billede 11" descr="cid:image002.png@01D8FA87.DA4E6790">
            <a:extLst>
              <a:ext uri="{FF2B5EF4-FFF2-40B4-BE49-F238E27FC236}">
                <a16:creationId xmlns:a16="http://schemas.microsoft.com/office/drawing/2014/main" id="{0B7E87D8-68BC-6C41-3001-2342B4F28513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15" descr="Decorative">
            <a:extLst>
              <a:ext uri="{FF2B5EF4-FFF2-40B4-BE49-F238E27FC236}">
                <a16:creationId xmlns:a16="http://schemas.microsoft.com/office/drawing/2014/main" id="{82B64ED3-3BA9-92C8-358C-FC1830F050F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102" y="2368219"/>
            <a:ext cx="4059421" cy="30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04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164536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accent5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303438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038164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bg1"/>
              </a:buClr>
              <a:defRPr>
                <a:solidFill>
                  <a:schemeClr val="bg2"/>
                </a:solidFill>
              </a:defRPr>
            </a:lvl1pPr>
            <a:lvl2pPr>
              <a:buClr>
                <a:schemeClr val="bg1"/>
              </a:buClr>
              <a:defRPr/>
            </a:lvl2pPr>
            <a:lvl3pPr>
              <a:buClr>
                <a:schemeClr val="bg1"/>
              </a:buClr>
              <a:defRPr/>
            </a:lvl3pPr>
            <a:lvl4pPr>
              <a:buClr>
                <a:schemeClr val="bg1"/>
              </a:buClr>
              <a:defRPr/>
            </a:lvl4pPr>
            <a:lvl5pPr>
              <a:buClr>
                <a:schemeClr val="bg1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3633961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tekst, 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800000"/>
            <a:ext cx="10080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1" hasCustomPrompt="1"/>
          </p:nvPr>
        </p:nvSpPr>
        <p:spPr>
          <a:xfrm>
            <a:off x="720000" y="2700000"/>
            <a:ext cx="10080000" cy="3600000"/>
          </a:xfrm>
        </p:spPr>
        <p:txBody>
          <a:bodyPr anchor="t" anchorCtr="0"/>
          <a:lstStyle/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188000"/>
            <a:ext cx="2502174" cy="453179"/>
          </a:xfrm>
          <a:solidFill>
            <a:schemeClr val="accent3"/>
          </a:solidFill>
          <a:ln>
            <a:noFill/>
          </a:ln>
        </p:spPr>
        <p:txBody>
          <a:bodyPr wrap="none" lIns="720000" tIns="71998" rIns="180000" bIns="71998">
            <a:sp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</a:defRPr>
            </a:lvl1pPr>
            <a:lvl2pPr marL="833946" indent="0">
              <a:buNone/>
              <a:defRPr b="1">
                <a:solidFill>
                  <a:schemeClr val="bg1"/>
                </a:solidFill>
              </a:defRPr>
            </a:lvl2pPr>
            <a:lvl3pPr marL="1549361" indent="0">
              <a:buNone/>
              <a:defRPr b="1">
                <a:solidFill>
                  <a:schemeClr val="bg1"/>
                </a:solidFill>
              </a:defRPr>
            </a:lvl3pPr>
            <a:lvl4pPr marL="2279592" indent="0">
              <a:buNone/>
              <a:defRPr b="1">
                <a:solidFill>
                  <a:schemeClr val="bg1"/>
                </a:solidFill>
              </a:defRPr>
            </a:lvl4pPr>
            <a:lvl5pPr marL="2874361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SKRIV HER</a:t>
            </a:r>
          </a:p>
        </p:txBody>
      </p:sp>
    </p:spTree>
    <p:extLst>
      <p:ext uri="{BB962C8B-B14F-4D97-AF65-F5344CB8AC3E}">
        <p14:creationId xmlns:p14="http://schemas.microsoft.com/office/powerpoint/2010/main" val="165870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bred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0" y="576000"/>
            <a:ext cx="12190413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i højforma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420000" y="576000"/>
            <a:ext cx="4500000" cy="5940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</a:t>
            </a:r>
            <a:br>
              <a:rPr lang="da-DK" dirty="0"/>
            </a:br>
            <a:r>
              <a:rPr lang="da-DK" dirty="0"/>
              <a:t>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ekstboks 2"/>
          <p:cNvSpPr txBox="1"/>
          <p:nvPr userDrawn="1"/>
        </p:nvSpPr>
        <p:spPr>
          <a:xfrm>
            <a:off x="-1488649" y="3141698"/>
            <a:ext cx="1151978" cy="4309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900" dirty="0"/>
              <a:t>Foto kan også placeres længere til venstre på siden</a:t>
            </a:r>
          </a:p>
        </p:txBody>
      </p:sp>
    </p:spTree>
    <p:extLst>
      <p:ext uri="{BB962C8B-B14F-4D97-AF65-F5344CB8AC3E}">
        <p14:creationId xmlns:p14="http://schemas.microsoft.com/office/powerpoint/2010/main" val="2005836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med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720000" y="1800000"/>
            <a:ext cx="10080000" cy="4176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3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828000"/>
            <a:ext cx="10080000" cy="90000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6048000"/>
            <a:ext cx="10080000" cy="36008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aseline="0">
                <a:solidFill>
                  <a:schemeClr val="tx1"/>
                </a:solidFill>
              </a:defRPr>
            </a:lvl1pPr>
            <a:lvl2pPr marL="833946" indent="0">
              <a:buNone/>
              <a:defRPr sz="1900">
                <a:solidFill>
                  <a:schemeClr val="tx1"/>
                </a:solidFill>
              </a:defRPr>
            </a:lvl2pPr>
            <a:lvl3pPr marL="1549361" indent="0">
              <a:buNone/>
              <a:defRPr sz="1900">
                <a:solidFill>
                  <a:schemeClr val="tx1"/>
                </a:solidFill>
              </a:defRPr>
            </a:lvl3pPr>
            <a:lvl4pPr marL="2279592" indent="0">
              <a:buNone/>
              <a:defRPr sz="1900">
                <a:solidFill>
                  <a:schemeClr val="tx1"/>
                </a:solidFill>
              </a:defRPr>
            </a:lvl4pPr>
            <a:lvl5pPr marL="2874361" indent="0">
              <a:buNone/>
              <a:defRPr sz="1900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/>
              <a:t>Skriv tekst her</a:t>
            </a:r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0000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6D24FC3-458B-D284-0C5F-EB1D506A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2000" y="5278592"/>
            <a:ext cx="5256584" cy="1175538"/>
          </a:xfrm>
        </p:spPr>
        <p:txBody>
          <a:bodyPr anchor="t"/>
          <a:lstStyle>
            <a:lvl1pPr algn="ctr">
              <a:defRPr lang="en-IN" sz="2600" b="1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IN" dirty="0"/>
          </a:p>
        </p:txBody>
      </p:sp>
      <p:cxnSp>
        <p:nvCxnSpPr>
          <p:cNvPr id="8" name="Buet forbindelse 9">
            <a:extLst>
              <a:ext uri="{FF2B5EF4-FFF2-40B4-BE49-F238E27FC236}">
                <a16:creationId xmlns:a16="http://schemas.microsoft.com/office/drawing/2014/main" id="{75A88C61-4B2A-722C-93A7-44FB5D09E408}"/>
              </a:ext>
            </a:extLst>
          </p:cNvPr>
          <p:cNvCxnSpPr/>
          <p:nvPr userDrawn="1"/>
        </p:nvCxnSpPr>
        <p:spPr bwMode="auto">
          <a:xfrm rot="5400000" flipH="1" flipV="1">
            <a:off x="9367994" y="3271250"/>
            <a:ext cx="927052" cy="559860"/>
          </a:xfrm>
          <a:prstGeom prst="curvedConnector3">
            <a:avLst>
              <a:gd name="adj1" fmla="val 37408"/>
            </a:avLst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82D2938-965B-68A7-56CD-03F45236B53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 rot="20760000">
            <a:off x="9280800" y="3812400"/>
            <a:ext cx="2736850" cy="1176338"/>
          </a:xfrm>
        </p:spPr>
        <p:txBody>
          <a:bodyPr anchor="t"/>
          <a:lstStyle>
            <a:lvl1pPr>
              <a:defRPr lang="en-IN" sz="1300" kern="1200" dirty="0">
                <a:solidFill>
                  <a:srgbClr val="F4BC3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83073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å hele format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12190413" cy="6859588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0121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spect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</p:spTree>
    <p:extLst>
      <p:ext uri="{BB962C8B-B14F-4D97-AF65-F5344CB8AC3E}">
        <p14:creationId xmlns:p14="http://schemas.microsoft.com/office/powerpoint/2010/main" val="1023454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8513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740000" y="2880000"/>
            <a:ext cx="306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1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01774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højformat - 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00000" y="1908000"/>
            <a:ext cx="630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500000" y="2880000"/>
            <a:ext cx="6300000" cy="331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0" y="0"/>
            <a:ext cx="4140000" cy="6859588"/>
          </a:xfrm>
        </p:spPr>
        <p:txBody>
          <a:bodyPr/>
          <a:lstStyle>
            <a:lvl1pPr marL="0" indent="0" algn="ctr">
              <a:buNone/>
              <a:defRPr sz="20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8584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bredformat - 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54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1800000"/>
            <a:ext cx="3240000" cy="439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7" name="Pladsholder til billede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720000" y="1800000"/>
            <a:ext cx="6660000" cy="4392000"/>
          </a:xfrm>
        </p:spPr>
        <p:txBody>
          <a:bodyPr/>
          <a:lstStyle>
            <a:lvl1pPr marL="0" indent="0" algn="ctr">
              <a:buNone/>
              <a:defRPr sz="2700" baseline="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r>
              <a:rPr lang="da-DK" dirty="0"/>
              <a:t>Klik på ikonet for at tilføje et billede</a:t>
            </a: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45824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 baseline="0"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 noChangeAspect="1"/>
          </p:cNvSpPr>
          <p:nvPr>
            <p:ph sz="half" idx="1" hasCustomPrompt="1"/>
          </p:nvPr>
        </p:nvSpPr>
        <p:spPr>
          <a:xfrm>
            <a:off x="720000" y="2159502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628650" indent="-271463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</a:t>
            </a:r>
            <a:br>
              <a:rPr lang="da-DK" altLang="da-DK" dirty="0"/>
            </a:br>
            <a:r>
              <a:rPr lang="da-DK" altLang="da-DK" dirty="0"/>
              <a:t>på ikon for at tilføje indhold</a:t>
            </a:r>
          </a:p>
        </p:txBody>
      </p:sp>
      <p:sp>
        <p:nvSpPr>
          <p:cNvPr id="6" name="Pladsholder til indhold 2"/>
          <p:cNvSpPr>
            <a:spLocks noGrp="1" noChangeAspect="1"/>
          </p:cNvSpPr>
          <p:nvPr>
            <p:ph sz="half" idx="10" hasCustomPrompt="1"/>
          </p:nvPr>
        </p:nvSpPr>
        <p:spPr>
          <a:xfrm>
            <a:off x="5940000" y="2160000"/>
            <a:ext cx="4860000" cy="4032000"/>
          </a:xfrm>
        </p:spPr>
        <p:txBody>
          <a:bodyPr anchor="t" anchorCtr="0"/>
          <a:lstStyle>
            <a:lvl1pPr>
              <a:defRPr sz="3200"/>
            </a:lvl1pPr>
            <a:lvl2pPr marL="357188" indent="-357188">
              <a:defRPr sz="3200"/>
            </a:lvl2pPr>
            <a:lvl3pPr marL="985838" indent="-269875">
              <a:defRPr sz="2600"/>
            </a:lvl3pPr>
            <a:lvl4pPr marL="1343025" indent="-269875">
              <a:defRPr sz="2200"/>
            </a:lvl4pPr>
            <a:lvl5pPr marL="1701800" indent="-269875"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2856958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skrift og tre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720000" y="2159502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 marL="182563" indent="-182563">
              <a:defRPr sz="2600"/>
            </a:lvl2pPr>
            <a:lvl3pPr marL="1549361" indent="0">
              <a:buNone/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sz="half" idx="10" hasCustomPrompt="1"/>
          </p:nvPr>
        </p:nvSpPr>
        <p:spPr>
          <a:xfrm>
            <a:off x="414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  <p:sp>
        <p:nvSpPr>
          <p:cNvPr id="6" name="Pladsholder til indhold 2"/>
          <p:cNvSpPr>
            <a:spLocks noGrp="1"/>
          </p:cNvSpPr>
          <p:nvPr>
            <p:ph sz="half" idx="11" hasCustomPrompt="1"/>
          </p:nvPr>
        </p:nvSpPr>
        <p:spPr>
          <a:xfrm>
            <a:off x="7560000" y="2160000"/>
            <a:ext cx="3240000" cy="4032000"/>
          </a:xfrm>
        </p:spPr>
        <p:txBody>
          <a:bodyPr anchor="t" anchorCtr="0"/>
          <a:lstStyle>
            <a:lvl1pPr marL="0" indent="0">
              <a:buNone/>
              <a:defRPr sz="26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0"/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41668018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188000"/>
            <a:ext cx="10080000" cy="9000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Skriv overskrift her</a:t>
            </a:r>
          </a:p>
        </p:txBody>
      </p:sp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2160000"/>
            <a:ext cx="3240000" cy="4032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51757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leder - høj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6" name="Pladsholder til billede 8"/>
          <p:cNvSpPr>
            <a:spLocks noGrp="1" noChangeAspect="1"/>
          </p:cNvSpPr>
          <p:nvPr>
            <p:ph type="pic" sz="quarter" idx="11" hasCustomPrompt="1"/>
          </p:nvPr>
        </p:nvSpPr>
        <p:spPr>
          <a:xfrm>
            <a:off x="414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055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m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7" name="Pladsholder til billede 8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7560000" y="576000"/>
            <a:ext cx="3240000" cy="594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0725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s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8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72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5" name="Pladsholder til billede 8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72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1" name="Pladsholder til billede 8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414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2" name="Pladsholder til billede 8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14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8" name="Pladsholder til billede 8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560000" y="57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  <p:sp>
        <p:nvSpPr>
          <p:cNvPr id="10" name="Pladsholder til billede 8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560000" y="3636000"/>
            <a:ext cx="3240000" cy="2880000"/>
          </a:xfrm>
        </p:spPr>
        <p:txBody>
          <a:bodyPr/>
          <a:lstStyle>
            <a:lvl1pPr algn="ctr">
              <a:defRPr sz="1200"/>
            </a:lvl1pPr>
          </a:lstStyle>
          <a:p>
            <a:r>
              <a:rPr lang="da-DK" dirty="0"/>
              <a:t>Klik på ikonet for </a:t>
            </a:r>
            <a:br>
              <a:rPr lang="da-DK" dirty="0"/>
            </a:br>
            <a:r>
              <a:rPr lang="da-DK" dirty="0"/>
              <a:t>at tilføje et billede</a:t>
            </a: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br>
              <a:rPr lang="da-DK" dirty="0"/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3327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LYS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09291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3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172912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s_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spect="1"/>
          </p:cNvSpPr>
          <p:nvPr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39024" name="Rectangle 112"/>
          <p:cNvSpPr>
            <a:spLocks noGrp="1" noChangeAspect="1" noChangeArrowheads="1"/>
          </p:cNvSpPr>
          <p:nvPr>
            <p:ph type="ctrTitle" sz="quarter" hasCustomPrompt="1"/>
          </p:nvPr>
        </p:nvSpPr>
        <p:spPr>
          <a:xfrm>
            <a:off x="1080000" y="3600000"/>
            <a:ext cx="9720000" cy="1440196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altLang="da-DK" noProof="0" dirty="0"/>
              <a:t>Skriv titel her</a:t>
            </a:r>
          </a:p>
        </p:txBody>
      </p:sp>
      <p:sp>
        <p:nvSpPr>
          <p:cNvPr id="39025" name="Rectangle 113"/>
          <p:cNvSpPr>
            <a:spLocks noGrp="1" noChangeAspect="1" noChangeArrowheads="1"/>
          </p:cNvSpPr>
          <p:nvPr>
            <p:ph type="subTitle" sz="quarter" idx="1" hasCustomPrompt="1"/>
          </p:nvPr>
        </p:nvSpPr>
        <p:spPr>
          <a:xfrm>
            <a:off x="1080000" y="5112000"/>
            <a:ext cx="9720000" cy="719305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da-DK" altLang="da-DK" noProof="0" dirty="0"/>
              <a:t>Skriv undertitel her</a:t>
            </a:r>
          </a:p>
        </p:txBody>
      </p:sp>
    </p:spTree>
    <p:extLst>
      <p:ext uri="{BB962C8B-B14F-4D97-AF65-F5344CB8AC3E}">
        <p14:creationId xmlns:p14="http://schemas.microsoft.com/office/powerpoint/2010/main" val="208575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>
              <a:buClr>
                <a:schemeClr val="bg1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 bullit-form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19906" y="2159502"/>
            <a:ext cx="10078688" cy="4032000"/>
          </a:xfrm>
        </p:spPr>
        <p:txBody>
          <a:bodyPr/>
          <a:lstStyle>
            <a:lvl1pPr marL="457200" indent="-45720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 marL="3160111" indent="-285750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66450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_MIDT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 userDrawn="1"/>
        </p:nvSpPr>
        <p:spPr>
          <a:xfrm>
            <a:off x="0" y="576000"/>
            <a:ext cx="12190413" cy="5940000"/>
          </a:xfrm>
          <a:prstGeom prst="rect">
            <a:avLst/>
          </a:prstGeom>
          <a:solidFill>
            <a:schemeClr val="tx1"/>
          </a:solidFill>
          <a:ln w="152400" cap="rnd">
            <a:solidFill>
              <a:srgbClr val="F4BC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da-DK" dirty="0">
              <a:solidFill>
                <a:srgbClr val="3F3018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4BC30"/>
                </a:solidFill>
              </a:defRPr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  <a:br>
              <a:rPr lang="da-DK" altLang="da-DK" dirty="0"/>
            </a:br>
            <a:br>
              <a:rPr lang="da-DK" altLang="da-DK" dirty="0"/>
            </a:br>
            <a:br>
              <a:rPr lang="da-DK" altLang="da-DK" dirty="0"/>
            </a:br>
            <a:endParaRPr lang="da-DK" altLang="da-DK" dirty="0"/>
          </a:p>
        </p:txBody>
      </p:sp>
      <p:pic>
        <p:nvPicPr>
          <p:cNvPr id="2" name="Billede 5" descr="cid:image002.png@01D8FA87.DA4E6790">
            <a:extLst>
              <a:ext uri="{FF2B5EF4-FFF2-40B4-BE49-F238E27FC236}">
                <a16:creationId xmlns:a16="http://schemas.microsoft.com/office/drawing/2014/main" id="{7E5BADB7-A9ED-7AC5-7446-65F9D1E713A2}"/>
              </a:ext>
            </a:extLst>
          </p:cNvPr>
          <p:cNvPicPr/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>
            <a:off x="10982969" y="0"/>
            <a:ext cx="1304925" cy="1080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4690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719906" y="1188000"/>
            <a:ext cx="10078688" cy="9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37893" name="Rectangle 5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719906" y="2159502"/>
            <a:ext cx="10078688" cy="4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/>
              <a:t>Skriv tekst</a:t>
            </a:r>
          </a:p>
          <a:p>
            <a:pPr lvl="1"/>
            <a:r>
              <a:rPr lang="da-DK" altLang="da-DK" dirty="0"/>
              <a:t>skriv tekst i </a:t>
            </a:r>
            <a:r>
              <a:rPr lang="da-DK" altLang="da-DK" dirty="0" err="1"/>
              <a:t>bullit</a:t>
            </a:r>
            <a:r>
              <a:rPr lang="da-DK" altLang="da-DK" dirty="0"/>
              <a:t>-form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  <p:sp>
        <p:nvSpPr>
          <p:cNvPr id="26" name="Rectangle 7"/>
          <p:cNvSpPr txBox="1">
            <a:spLocks noChangeArrowheads="1"/>
          </p:cNvSpPr>
          <p:nvPr/>
        </p:nvSpPr>
        <p:spPr bwMode="auto">
          <a:xfrm>
            <a:off x="8964000" y="6444000"/>
            <a:ext cx="3098397" cy="30804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a-DK"/>
            </a:defPPr>
            <a:lvl1pPr marL="0" algn="r" defTabSz="914400" rtl="0" eaLnBrk="0" latinLnBrk="0" hangingPunct="0">
              <a:defRPr sz="9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a-DK" altLang="da-DK" sz="800" b="1" dirty="0">
                <a:solidFill>
                  <a:schemeClr val="bg2"/>
                </a:solidFill>
              </a:rPr>
              <a:t>Socialområdet og Region Midtjylland</a:t>
            </a:r>
          </a:p>
        </p:txBody>
      </p:sp>
      <p:pic>
        <p:nvPicPr>
          <p:cNvPr id="2" name="Billede 1"/>
          <p:cNvPicPr preferRelativeResize="0"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000" y="108000"/>
            <a:ext cx="841358" cy="40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69" r:id="rId2"/>
    <p:sldLayoutId id="2147483862" r:id="rId3"/>
    <p:sldLayoutId id="2147483853" r:id="rId4"/>
    <p:sldLayoutId id="2147483852" r:id="rId5"/>
    <p:sldLayoutId id="2147483861" r:id="rId6"/>
    <p:sldLayoutId id="2147483837" r:id="rId7"/>
    <p:sldLayoutId id="2147483860" r:id="rId8"/>
    <p:sldLayoutId id="2147483851" r:id="rId9"/>
    <p:sldLayoutId id="2147483871" r:id="rId10"/>
    <p:sldLayoutId id="2147483870" r:id="rId11"/>
    <p:sldLayoutId id="2147483850" r:id="rId12"/>
    <p:sldLayoutId id="2147483868" r:id="rId13"/>
    <p:sldLayoutId id="2147483854" r:id="rId14"/>
    <p:sldLayoutId id="2147483867" r:id="rId15"/>
    <p:sldLayoutId id="2147483842" r:id="rId16"/>
    <p:sldLayoutId id="2147483838" r:id="rId17"/>
    <p:sldLayoutId id="2147483849" r:id="rId18"/>
    <p:sldLayoutId id="2147483839" r:id="rId19"/>
    <p:sldLayoutId id="2147483840" r:id="rId20"/>
    <p:sldLayoutId id="2147483844" r:id="rId21"/>
    <p:sldLayoutId id="2147483845" r:id="rId22"/>
    <p:sldLayoutId id="2147483855" r:id="rId23"/>
    <p:sldLayoutId id="2147483857" r:id="rId24"/>
    <p:sldLayoutId id="2147483859" r:id="rId25"/>
    <p:sldLayoutId id="2147483846" r:id="rId26"/>
    <p:sldLayoutId id="2147483856" r:id="rId27"/>
    <p:sldLayoutId id="2147483863" r:id="rId28"/>
    <p:sldLayoutId id="2147483864" r:id="rId29"/>
    <p:sldLayoutId id="2147483865" r:id="rId30"/>
    <p:sldLayoutId id="2147483866" r:id="rId3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 baseline="0">
          <a:solidFill>
            <a:srgbClr val="F2B10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5pPr>
      <a:lvl6pPr marL="609585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6pPr>
      <a:lvl7pPr marL="121917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7pPr>
      <a:lvl8pPr marL="1828754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8pPr>
      <a:lvl9pPr marL="2438339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 b="1">
          <a:solidFill>
            <a:srgbClr val="3F3018"/>
          </a:solidFill>
          <a:latin typeface="Verdan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20000"/>
        </a:spcAft>
        <a:buClr>
          <a:schemeClr val="accent3"/>
        </a:buClr>
        <a:buSzTx/>
        <a:buFont typeface="Wingdings" pitchFamily="2" charset="2"/>
        <a:buNone/>
        <a:tabLst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98003" indent="-364058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</a:defRPr>
      </a:lvl2pPr>
      <a:lvl3pPr marL="1790655" indent="-241294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3pPr>
      <a:lvl4pPr marL="2523004" indent="-243411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109306" indent="-234945" algn="l" rtl="0" eaLnBrk="1" fontAlgn="base" hangingPunct="1">
        <a:spcBef>
          <a:spcPct val="0"/>
        </a:spcBef>
        <a:spcAft>
          <a:spcPct val="20000"/>
        </a:spcAft>
        <a:buClr>
          <a:srgbClr val="0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371889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6pPr>
      <a:lvl7pPr marL="4328476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7pPr>
      <a:lvl8pPr marL="4938061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8pPr>
      <a:lvl9pPr marL="5547645" indent="-23494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D8FA87.DA4E679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Logo, Region Midtjylland">
            <a:extLst>
              <a:ext uri="{FF2B5EF4-FFF2-40B4-BE49-F238E27FC236}">
                <a16:creationId xmlns:a16="http://schemas.microsoft.com/office/drawing/2014/main" id="{68E093A0-F9A9-817A-908B-200EA5E8DE3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000" y="1989634"/>
            <a:ext cx="4859463" cy="234251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469F094-86D7-E969-61DB-24120E71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914" y="5302002"/>
            <a:ext cx="5256584" cy="117553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da-DK" b="1" dirty="0">
                <a:solidFill>
                  <a:srgbClr val="F4BC30"/>
                </a:solidFill>
              </a:rPr>
              <a:t>3-meter reglen 2024</a:t>
            </a:r>
            <a:br>
              <a:rPr lang="da-DK" b="1" dirty="0">
                <a:solidFill>
                  <a:srgbClr val="F4BC30"/>
                </a:solidFill>
              </a:rPr>
            </a:br>
            <a:r>
              <a:rPr lang="da-DK" sz="2000" b="0" i="1" dirty="0">
                <a:solidFill>
                  <a:schemeClr val="bg1"/>
                </a:solidFill>
              </a:rPr>
              <a:t>Overlevering</a:t>
            </a:r>
          </a:p>
        </p:txBody>
      </p:sp>
      <p:pic>
        <p:nvPicPr>
          <p:cNvPr id="12" name="Billede 11" descr="Logo, 3-meter reglen"/>
          <p:cNvPicPr/>
          <p:nvPr/>
        </p:nvPicPr>
        <p:blipFill rotWithShape="1"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282"/>
          <a:stretch>
            <a:fillRect/>
          </a:stretch>
        </p:blipFill>
        <p:spPr bwMode="auto">
          <a:xfrm rot="1009519">
            <a:off x="9878867" y="1976451"/>
            <a:ext cx="1304925" cy="10806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ladsholder til indhold 3"/>
          <p:cNvSpPr>
            <a:spLocks noGrp="1"/>
          </p:cNvSpPr>
          <p:nvPr>
            <p:ph sz="quarter" idx="10"/>
          </p:nvPr>
        </p:nvSpPr>
        <p:spPr>
          <a:xfrm rot="20760000">
            <a:off x="9018622" y="3897720"/>
            <a:ext cx="2651454" cy="117633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a-DK" sz="1300" dirty="0">
                <a:solidFill>
                  <a:srgbClr val="F4BC30"/>
                </a:solidFill>
              </a:rPr>
              <a:t>Tanken er: </a:t>
            </a:r>
          </a:p>
          <a:p>
            <a:r>
              <a:rPr lang="da-DK" sz="1300" dirty="0">
                <a:solidFill>
                  <a:srgbClr val="F4BC30"/>
                </a:solidFill>
              </a:rPr>
              <a:t>Det, du går forbi, accepterer du. Du er altså din egen 'direktør' i de "3 meter", der er rundt om dig lige nu!</a:t>
            </a:r>
          </a:p>
        </p:txBody>
      </p:sp>
    </p:spTree>
    <p:extLst>
      <p:ext uri="{BB962C8B-B14F-4D97-AF65-F5344CB8AC3E}">
        <p14:creationId xmlns:p14="http://schemas.microsoft.com/office/powerpoint/2010/main" val="403204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19906" y="765498"/>
            <a:ext cx="10078688" cy="900000"/>
          </a:xfrm>
        </p:spPr>
        <p:txBody>
          <a:bodyPr/>
          <a:lstStyle/>
          <a:p>
            <a:r>
              <a:rPr lang="da-DK" dirty="0"/>
              <a:t>Velkommen til 3-meter reglen i Region Midtjylland, ”Gi’ din næste det bedste”</a:t>
            </a:r>
          </a:p>
        </p:txBody>
      </p:sp>
      <p:sp>
        <p:nvSpPr>
          <p:cNvPr id="7" name="Pladsholder til indhold 2"/>
          <p:cNvSpPr>
            <a:spLocks noGrp="1"/>
          </p:cNvSpPr>
          <p:nvPr>
            <p:ph idx="1"/>
          </p:nvPr>
        </p:nvSpPr>
        <p:spPr>
          <a:xfrm>
            <a:off x="719906" y="1845618"/>
            <a:ext cx="11279956" cy="4580760"/>
          </a:xfrm>
        </p:spPr>
        <p:txBody>
          <a:bodyPr/>
          <a:lstStyle/>
          <a:p>
            <a:r>
              <a:rPr lang="da-DK" sz="1400" dirty="0">
                <a:solidFill>
                  <a:srgbClr val="F4BC30"/>
                </a:solidFill>
              </a:rPr>
              <a:t>Region Midtjyllands 3-meter regel og den gode sikkerhedskultur. </a:t>
            </a:r>
          </a:p>
          <a:p>
            <a:r>
              <a:rPr lang="da-DK" sz="1400" dirty="0">
                <a:solidFill>
                  <a:schemeClr val="bg1"/>
                </a:solidFill>
              </a:rPr>
              <a:t>3-meter reglen er en metode, der anvendes i Region Midtjylland i arbejdet med den gode sikkerhedskultur. 3-meter reglen er en holdsport, hvor både individet, gruppen, ledelsen og organisationen har et fælles ansvar for at sikre at: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Ingen kommer til skade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Der tages ansvar for at gøre opmærksom på og handle på det, der ikke fungerer godt – både fysiske og psykiske forhold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Arbejdsmiljøet er et fælles ansvar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Alle har et medansvar for at forbedre eget og andres arbejdsmiljø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endParaRPr lang="da-DK" sz="1400" dirty="0">
              <a:solidFill>
                <a:schemeClr val="bg1"/>
              </a:solidFill>
            </a:endParaRPr>
          </a:p>
          <a:p>
            <a:r>
              <a:rPr lang="da-DK" sz="1400" dirty="0">
                <a:solidFill>
                  <a:schemeClr val="bg1"/>
                </a:solidFill>
              </a:rPr>
              <a:t>Region Midtjylland har hvert år tilegnet uge 3 til en samlet kampagne om 3-meter reglen og den gode sikkerhedskultur. Materialerne kan frit anvendes i arbejdsmiljøgruppens arbejde med 3-meter reglen og sikkerhedskultur. </a:t>
            </a:r>
          </a:p>
          <a:p>
            <a:r>
              <a:rPr lang="da-DK" sz="1400" dirty="0">
                <a:solidFill>
                  <a:srgbClr val="F4BC30"/>
                </a:solidFill>
              </a:rPr>
              <a:t>Det overordnede fokus er på ”at give din næste det bedste”. </a:t>
            </a:r>
          </a:p>
          <a:p>
            <a:endParaRPr lang="da-DK" sz="1400" dirty="0">
              <a:solidFill>
                <a:srgbClr val="F4BC30"/>
              </a:solidFill>
            </a:endParaRPr>
          </a:p>
          <a:p>
            <a:r>
              <a:rPr lang="da-DK" sz="1400" dirty="0">
                <a:solidFill>
                  <a:srgbClr val="F4BC30"/>
                </a:solidFill>
              </a:rPr>
              <a:t>Der er 4 temaer: </a:t>
            </a:r>
            <a:r>
              <a:rPr lang="da-DK" sz="1400" dirty="0">
                <a:solidFill>
                  <a:schemeClr val="bg1"/>
                </a:solidFill>
              </a:rPr>
              <a:t>Samarbejde, overlevering, ulykker samt fysisk og psykisk vold. Til hvert tema er der følgende materiale: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Præsentation arbejdsmiljøgruppen (dette PowerPoint)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Metodebeskrivelser (værktøjer) til indsatser og tiltag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Overblik via IGLO-modellen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 err="1">
                <a:solidFill>
                  <a:schemeClr val="bg1"/>
                </a:solidFill>
              </a:rPr>
              <a:t>Actioncard</a:t>
            </a:r>
            <a:endParaRPr lang="da-DK" sz="1400" dirty="0">
              <a:solidFill>
                <a:schemeClr val="bg1"/>
              </a:solidFill>
            </a:endParaRP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Plakater der berører teamet</a:t>
            </a:r>
          </a:p>
        </p:txBody>
      </p:sp>
    </p:spTree>
    <p:extLst>
      <p:ext uri="{BB962C8B-B14F-4D97-AF65-F5344CB8AC3E}">
        <p14:creationId xmlns:p14="http://schemas.microsoft.com/office/powerpoint/2010/main" val="377741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906" y="909514"/>
            <a:ext cx="10078688" cy="900000"/>
          </a:xfrm>
        </p:spPr>
        <p:txBody>
          <a:bodyPr/>
          <a:lstStyle/>
          <a:p>
            <a:r>
              <a:rPr lang="da-DK" dirty="0"/>
              <a:t>Hvad er 3-meter reglen?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9551" y="2205658"/>
            <a:ext cx="10078688" cy="4032000"/>
          </a:xfrm>
        </p:spPr>
        <p:txBody>
          <a:bodyPr/>
          <a:lstStyle/>
          <a:p>
            <a:pPr>
              <a:buClr>
                <a:srgbClr val="F2B10F"/>
              </a:buClr>
            </a:pPr>
            <a:r>
              <a:rPr lang="da-DK" sz="2500" dirty="0">
                <a:solidFill>
                  <a:schemeClr val="bg1"/>
                </a:solidFill>
              </a:rPr>
              <a:t>3-meter reglen handler i korte træk om, at vi alle har ansvar for det, der sker omkring os, og derfor handler vi på risikoen for ulykker eller uhensigtsmæssig adfærd.</a:t>
            </a:r>
          </a:p>
          <a:p>
            <a:pPr>
              <a:buClr>
                <a:srgbClr val="F2B10F"/>
              </a:buClr>
            </a:pPr>
            <a:endParaRPr lang="da-DK" sz="2500" dirty="0">
              <a:solidFill>
                <a:schemeClr val="bg1"/>
              </a:solidFill>
            </a:endParaRP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dirty="0">
                <a:solidFill>
                  <a:schemeClr val="bg1"/>
                </a:solidFill>
              </a:rPr>
              <a:t>Jeg er direktør i en radius af 3 meter</a:t>
            </a: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dirty="0">
                <a:solidFill>
                  <a:schemeClr val="bg1"/>
                </a:solidFill>
              </a:rPr>
              <a:t>JEG vil ikke have at nogen kommer til skade</a:t>
            </a: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dirty="0">
                <a:solidFill>
                  <a:schemeClr val="bg1"/>
                </a:solidFill>
              </a:rPr>
              <a:t>Hvad JEG går forbi, accepterer JEG</a:t>
            </a: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dirty="0">
                <a:solidFill>
                  <a:schemeClr val="bg1"/>
                </a:solidFill>
              </a:rPr>
              <a:t>Et godt arbejdsmiljø skabes i fællesskab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25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Temaer i 2024</a:t>
            </a:r>
          </a:p>
        </p:txBody>
      </p:sp>
      <p:pic>
        <p:nvPicPr>
          <p:cNvPr id="14" name="Billede 13" descr="Logo, 3-meter reglen">
            <a:extLst>
              <a:ext uri="{FF2B5EF4-FFF2-40B4-BE49-F238E27FC236}">
                <a16:creationId xmlns:a16="http://schemas.microsoft.com/office/drawing/2014/main" id="{E9A5DE68-39ED-4D00-3B55-FC1E717343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563" y="2510421"/>
            <a:ext cx="2804403" cy="2408129"/>
          </a:xfrm>
          <a:prstGeom prst="rect">
            <a:avLst/>
          </a:prstGeom>
        </p:spPr>
      </p:pic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E3AA6A2-0DC4-66E9-EBED-6F0AE2AA4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0668" y="817390"/>
            <a:ext cx="4032448" cy="694228"/>
          </a:xfrm>
        </p:spPr>
        <p:txBody>
          <a:bodyPr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Samarbejde, </a:t>
            </a: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srgbClr val="F4BC3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overlevering</a:t>
            </a: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, ulykker,</a:t>
            </a:r>
          </a:p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samt fysisk og psykisk vold</a:t>
            </a:r>
            <a:endParaRPr kumimoji="0" lang="da-DK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89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Overlevering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dirty="0">
                <a:solidFill>
                  <a:schemeClr val="bg1"/>
                </a:solidFill>
              </a:rPr>
              <a:t>Kender du det, at </a:t>
            </a:r>
            <a:r>
              <a:rPr lang="da-DK" sz="1400" dirty="0">
                <a:solidFill>
                  <a:srgbClr val="F4BC30"/>
                </a:solidFill>
              </a:rPr>
              <a:t>kollegaen giver en opgave videre til dig, men det blev lidt forhastet</a:t>
            </a:r>
            <a:r>
              <a:rPr lang="da-DK" sz="1400" dirty="0">
                <a:solidFill>
                  <a:schemeClr val="bg1"/>
                </a:solidFill>
              </a:rPr>
              <a:t>, så du fik ikke alle informationerne? </a:t>
            </a:r>
            <a:r>
              <a:rPr lang="da-DK" sz="1400" i="1" dirty="0">
                <a:solidFill>
                  <a:schemeClr val="bg1"/>
                </a:solidFill>
              </a:rPr>
              <a:t>Hvad består opgaven præcist i, hvornår skal den være løst, hvordan ved vi, at den er løst og lidt bredere – hvad er succeskriteriet?</a:t>
            </a:r>
          </a:p>
          <a:p>
            <a:endParaRPr lang="da-DK" sz="1400" dirty="0">
              <a:solidFill>
                <a:schemeClr val="bg1"/>
              </a:solidFill>
            </a:endParaRPr>
          </a:p>
          <a:p>
            <a:r>
              <a:rPr lang="da-DK" sz="1400" dirty="0">
                <a:solidFill>
                  <a:schemeClr val="bg1"/>
                </a:solidFill>
              </a:rPr>
              <a:t>Mangelfuld overlevering af opgaver sker hver dag rundt om på arbejdspladserne, og det er ødelæggende for samarbejdet og effektiviteten.</a:t>
            </a:r>
          </a:p>
          <a:p>
            <a:endParaRPr lang="da-DK" sz="1400" dirty="0">
              <a:solidFill>
                <a:schemeClr val="bg1"/>
              </a:solidFill>
            </a:endParaRPr>
          </a:p>
          <a:p>
            <a:r>
              <a:rPr lang="da-DK" sz="1400" dirty="0">
                <a:solidFill>
                  <a:srgbClr val="F4BC30"/>
                </a:solidFill>
              </a:rPr>
              <a:t>Derfor er det godt at være opmærksom på at: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Overlevere de nødvendige informationer</a:t>
            </a:r>
          </a:p>
          <a:p>
            <a:pPr marL="285750" indent="-28575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sz="1400" dirty="0">
                <a:solidFill>
                  <a:schemeClr val="bg1"/>
                </a:solidFill>
              </a:rPr>
              <a:t>Spørge ind til den overleverede opgave. </a:t>
            </a:r>
          </a:p>
          <a:p>
            <a:pPr>
              <a:buClr>
                <a:srgbClr val="F2B10F"/>
              </a:buClr>
            </a:pPr>
            <a:endParaRPr lang="da-DK" sz="1400" dirty="0">
              <a:solidFill>
                <a:schemeClr val="bg1"/>
              </a:solidFill>
            </a:endParaRP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Herved bliver opgaveløsningen rigtig, og som "afleverer" giver du det </a:t>
            </a:r>
            <a:r>
              <a:rPr lang="da-DK" sz="1400" dirty="0">
                <a:solidFill>
                  <a:srgbClr val="F4BC30"/>
                </a:solidFill>
              </a:rPr>
              <a:t>bedste til den næste</a:t>
            </a:r>
            <a:r>
              <a:rPr lang="da-DK" sz="1400" dirty="0">
                <a:solidFill>
                  <a:schemeClr val="bg1"/>
                </a:solidFill>
              </a:rPr>
              <a:t>, der går ind i opgaven.</a:t>
            </a:r>
          </a:p>
        </p:txBody>
      </p:sp>
    </p:spTree>
    <p:extLst>
      <p:ext uri="{BB962C8B-B14F-4D97-AF65-F5344CB8AC3E}">
        <p14:creationId xmlns:p14="http://schemas.microsoft.com/office/powerpoint/2010/main" val="4087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IGLO-modellen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719906" y="2252262"/>
            <a:ext cx="10078688" cy="3841828"/>
          </a:xfrm>
        </p:spPr>
        <p:txBody>
          <a:bodyPr/>
          <a:lstStyle/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IGLO er en model som tydeliggør, at det er en </a:t>
            </a:r>
            <a:r>
              <a:rPr lang="da-DK" sz="1400" dirty="0">
                <a:solidFill>
                  <a:srgbClr val="F4BC30"/>
                </a:solidFill>
              </a:rPr>
              <a:t>fælles opgave </a:t>
            </a:r>
            <a:r>
              <a:rPr lang="da-DK" sz="1400" dirty="0">
                <a:solidFill>
                  <a:schemeClr val="bg1"/>
                </a:solidFill>
              </a:rPr>
              <a:t>at skabe og bevare den gode sikkerhedskultur på arbejdspladsen.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 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IGLO </a:t>
            </a:r>
            <a:r>
              <a:rPr lang="da-DK" sz="1400" dirty="0">
                <a:solidFill>
                  <a:schemeClr val="bg1"/>
                </a:solidFill>
              </a:rPr>
              <a:t>står for: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I</a:t>
            </a:r>
            <a:r>
              <a:rPr lang="da-DK" sz="1400" dirty="0">
                <a:solidFill>
                  <a:schemeClr val="bg1"/>
                </a:solidFill>
              </a:rPr>
              <a:t>ndivid – den enkelte ansatte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G</a:t>
            </a:r>
            <a:r>
              <a:rPr lang="da-DK" sz="1400" dirty="0">
                <a:solidFill>
                  <a:schemeClr val="bg1"/>
                </a:solidFill>
              </a:rPr>
              <a:t>ruppe - arbejdsmiljøgruppen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L</a:t>
            </a:r>
            <a:r>
              <a:rPr lang="da-DK" sz="1400" dirty="0">
                <a:solidFill>
                  <a:schemeClr val="bg1"/>
                </a:solidFill>
              </a:rPr>
              <a:t>edelse – ledelse på alle niveauer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O</a:t>
            </a:r>
            <a:r>
              <a:rPr lang="da-DK" sz="1400" dirty="0">
                <a:solidFill>
                  <a:schemeClr val="bg1"/>
                </a:solidFill>
              </a:rPr>
              <a:t>rganisation – MED- og arbejdsmiljøorganisationen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 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Ifølge arbejdsmiljøloven er det lederens ansvar at tage hånd om arbejdsmiljøet. 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 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rgbClr val="F4BC30"/>
                </a:solidFill>
              </a:rPr>
              <a:t>Princippet bag IGLO er, at vellykkede forandringer i arbejdsmiljøet bedst opnås, hvis indsatsen understøttes på alle 4 niveauer.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 </a:t>
            </a:r>
          </a:p>
          <a:p>
            <a:pPr>
              <a:buClr>
                <a:srgbClr val="F2B10F"/>
              </a:buClr>
            </a:pPr>
            <a:r>
              <a:rPr lang="da-DK" sz="1400" dirty="0">
                <a:solidFill>
                  <a:schemeClr val="bg1"/>
                </a:solidFill>
              </a:rPr>
              <a:t>IGLO-modellen gør det klart, hvad de enkelte områder på arbejdspladsen kan bidrage med i arbejdet med den gode sikkerhedskultur. </a:t>
            </a:r>
          </a:p>
        </p:txBody>
      </p:sp>
    </p:spTree>
    <p:extLst>
      <p:ext uri="{BB962C8B-B14F-4D97-AF65-F5344CB8AC3E}">
        <p14:creationId xmlns:p14="http://schemas.microsoft.com/office/powerpoint/2010/main" val="385506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19906" y="765498"/>
            <a:ext cx="10078688" cy="900000"/>
          </a:xfrm>
        </p:spPr>
        <p:txBody>
          <a:bodyPr/>
          <a:lstStyle/>
          <a:p>
            <a:r>
              <a:rPr lang="da-DK" dirty="0"/>
              <a:t>IGLO - Overlevering</a:t>
            </a:r>
          </a:p>
        </p:txBody>
      </p:sp>
      <p:sp>
        <p:nvSpPr>
          <p:cNvPr id="7" name="Pladsholder til indhold 2"/>
          <p:cNvSpPr>
            <a:spLocks noGrp="1"/>
          </p:cNvSpPr>
          <p:nvPr>
            <p:ph idx="1"/>
          </p:nvPr>
        </p:nvSpPr>
        <p:spPr>
          <a:xfrm>
            <a:off x="719906" y="1800200"/>
            <a:ext cx="11135940" cy="4437906"/>
          </a:xfrm>
        </p:spPr>
        <p:txBody>
          <a:bodyPr/>
          <a:lstStyle/>
          <a:p>
            <a:r>
              <a:rPr lang="da-DK" sz="1000" b="1" dirty="0">
                <a:solidFill>
                  <a:srgbClr val="F4BC30"/>
                </a:solidFill>
              </a:rPr>
              <a:t>Individet</a:t>
            </a:r>
            <a:endParaRPr lang="da-DK" sz="1000" dirty="0">
              <a:solidFill>
                <a:schemeClr val="bg1"/>
              </a:solidFill>
            </a:endParaRP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Hvad kan jeg selv gøre lige nu for at </a:t>
            </a: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sikre en god overlevering? 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Hvem skal jeg kontakte, hvis jeg ikke selv kan løse det lige nu?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Inviterer jeg til </a:t>
            </a: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en god overlevering?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Lytter jeg med åbent sind?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Er jeg opmærksom på </a:t>
            </a: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at bede om feedback?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Understøtter jeg psykologisk tryghed/sikkerhed?</a:t>
            </a:r>
            <a:b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</a:br>
            <a:endParaRPr lang="da-DK" sz="1000" dirty="0">
              <a:solidFill>
                <a:schemeClr val="bg1"/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da-DK" sz="1000" b="1" dirty="0">
                <a:solidFill>
                  <a:srgbClr val="F4BC30"/>
                </a:solidFill>
              </a:rPr>
              <a:t>Gruppen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Hjælper vi hinanden mht. hvad der er vigtigt af </a:t>
            </a: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få sagt i en overlevering?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Taler vi om svære ting/dilemmaer?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Vurderer om LMU skal involveres? </a:t>
            </a:r>
            <a:b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</a:br>
            <a:endParaRPr lang="da-DK" sz="1000" dirty="0">
              <a:solidFill>
                <a:schemeClr val="bg1"/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da-DK" sz="1000" b="1" dirty="0">
                <a:solidFill>
                  <a:srgbClr val="F4BC30"/>
                </a:solidFill>
              </a:rPr>
              <a:t>Ledelse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Sikrer og understøtter en </a:t>
            </a: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god overleveringskultur (er kulturbærende)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Sikrer adgang til de rette metoder </a:t>
            </a:r>
            <a:r>
              <a:rPr lang="da-DK" sz="1000" i="1" dirty="0">
                <a:solidFill>
                  <a:schemeClr val="bg1"/>
                </a:solidFill>
                <a:ea typeface="+mn-ea"/>
                <a:cs typeface="+mn-cs"/>
              </a:rPr>
              <a:t>til en god overlevering – både mono og tværfagligt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Inddrager medarbejderne i løsninger og tiltag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Understøtter psykologisk tryghed/sikkerhed ved at føre en åben og konstruktiv dialog</a:t>
            </a:r>
          </a:p>
          <a:p>
            <a:pPr marL="285750" lvl="0" indent="-285750">
              <a:buClr>
                <a:srgbClr val="F2B10F"/>
              </a:buClr>
              <a:buFont typeface="Wingdings" panose="05000000000000000000" pitchFamily="2" charset="2"/>
              <a:buChar char="§"/>
              <a:defRPr/>
            </a:pPr>
            <a:endParaRPr lang="da-DK" sz="1000" dirty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da-DK" sz="1000" b="1" dirty="0">
                <a:solidFill>
                  <a:srgbClr val="F4BC30"/>
                </a:solidFill>
              </a:rPr>
              <a:t>Organisationen</a:t>
            </a:r>
          </a:p>
          <a:p>
            <a:pPr marL="285750" lvl="1" indent="-285750">
              <a:buClr>
                <a:srgbClr val="F2B10F"/>
              </a:buClr>
            </a:pPr>
            <a:r>
              <a:rPr lang="da-DK" sz="1000" dirty="0">
                <a:solidFill>
                  <a:schemeClr val="bg1"/>
                </a:solidFill>
                <a:ea typeface="+mn-ea"/>
                <a:cs typeface="+mn-cs"/>
              </a:rPr>
              <a:t>Understøtter psykologisk tryghed/sikkerhed ved at føre en åben og konstruktiv dialog</a:t>
            </a:r>
          </a:p>
        </p:txBody>
      </p:sp>
    </p:spTree>
    <p:extLst>
      <p:ext uri="{BB962C8B-B14F-4D97-AF65-F5344CB8AC3E}">
        <p14:creationId xmlns:p14="http://schemas.microsoft.com/office/powerpoint/2010/main" val="381186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19906" y="765498"/>
            <a:ext cx="10078688" cy="900000"/>
          </a:xfrm>
        </p:spPr>
        <p:txBody>
          <a:bodyPr/>
          <a:lstStyle/>
          <a:p>
            <a:r>
              <a:rPr lang="da-DK" dirty="0"/>
              <a:t>Værktøjer til Overlevering</a:t>
            </a:r>
          </a:p>
        </p:txBody>
      </p:sp>
      <p:sp>
        <p:nvSpPr>
          <p:cNvPr id="7" name="Pladsholder til indhold 2"/>
          <p:cNvSpPr>
            <a:spLocks noGrp="1"/>
          </p:cNvSpPr>
          <p:nvPr>
            <p:ph idx="1"/>
          </p:nvPr>
        </p:nvSpPr>
        <p:spPr>
          <a:xfrm>
            <a:off x="334567" y="1917626"/>
            <a:ext cx="11855846" cy="3960440"/>
          </a:xfrm>
        </p:spPr>
        <p:txBody>
          <a:bodyPr/>
          <a:lstStyle/>
          <a:p>
            <a:r>
              <a:rPr lang="da-DK" sz="1400" dirty="0">
                <a:solidFill>
                  <a:srgbClr val="F4BC30"/>
                </a:solidFill>
              </a:rPr>
              <a:t>Her kommer de seks vigtigste punkter, som du kan bruge på din arbejdsplads:</a:t>
            </a:r>
          </a:p>
          <a:p>
            <a:endParaRPr lang="da-DK" sz="1400" dirty="0">
              <a:solidFill>
                <a:schemeClr val="bg1"/>
              </a:solidFill>
            </a:endParaRPr>
          </a:p>
          <a:p>
            <a:pPr marL="228600" indent="-228600">
              <a:buClr>
                <a:srgbClr val="F2B10F"/>
              </a:buClr>
              <a:buFont typeface="+mj-lt"/>
              <a:buAutoNum type="arabicPeriod"/>
            </a:pPr>
            <a:r>
              <a:rPr lang="da-DK" sz="1400" dirty="0">
                <a:solidFill>
                  <a:schemeClr val="bg1"/>
                </a:solidFill>
              </a:rPr>
              <a:t>Fortæl præcist, hvad opgaven går ud på. Så ved din kollega, hvad det drejer sig om.</a:t>
            </a:r>
          </a:p>
          <a:p>
            <a:pPr marL="228600" indent="-228600">
              <a:buClr>
                <a:srgbClr val="F2B10F"/>
              </a:buClr>
              <a:buFont typeface="+mj-lt"/>
              <a:buAutoNum type="arabicPeriod"/>
            </a:pPr>
            <a:r>
              <a:rPr lang="da-DK" sz="1400" dirty="0">
                <a:solidFill>
                  <a:schemeClr val="bg1"/>
                </a:solidFill>
              </a:rPr>
              <a:t>Beskriv, hvad beviset er, for at opgaven er fuldført! Så ved din kollega, hvornår opgaven er færdig!</a:t>
            </a:r>
          </a:p>
          <a:p>
            <a:pPr marL="228600" indent="-228600">
              <a:buClr>
                <a:srgbClr val="F2B10F"/>
              </a:buClr>
              <a:buFont typeface="+mj-lt"/>
              <a:buAutoNum type="arabicPeriod"/>
            </a:pPr>
            <a:r>
              <a:rPr lang="da-DK" sz="1400" dirty="0">
                <a:solidFill>
                  <a:schemeClr val="bg1"/>
                </a:solidFill>
              </a:rPr>
              <a:t>Fortæl, hvad det betyder for sagen, at opgaven bliver løst. Det skaber motivation!</a:t>
            </a:r>
          </a:p>
          <a:p>
            <a:pPr marL="228600" indent="-228600">
              <a:buClr>
                <a:srgbClr val="F2B10F"/>
              </a:buClr>
              <a:buFont typeface="+mj-lt"/>
              <a:buAutoNum type="arabicPeriod"/>
            </a:pPr>
            <a:r>
              <a:rPr lang="da-DK" sz="1400" dirty="0">
                <a:solidFill>
                  <a:schemeClr val="bg1"/>
                </a:solidFill>
              </a:rPr>
              <a:t>Hvis muligt, referer til en tidligere lignende opgave. Det gør opgaven nemmere at forstå.</a:t>
            </a:r>
          </a:p>
          <a:p>
            <a:pPr marL="228600" indent="-228600">
              <a:buClr>
                <a:srgbClr val="F2B10F"/>
              </a:buClr>
              <a:buFont typeface="+mj-lt"/>
              <a:buAutoNum type="arabicPeriod"/>
            </a:pPr>
            <a:r>
              <a:rPr lang="da-DK" sz="1400" dirty="0">
                <a:solidFill>
                  <a:schemeClr val="bg1"/>
                </a:solidFill>
              </a:rPr>
              <a:t>Aftal et tidspunkt for, hvornår opgaven er løst. Så undgår I misforståelser.</a:t>
            </a:r>
          </a:p>
          <a:p>
            <a:pPr marL="228600" indent="-228600">
              <a:buClr>
                <a:srgbClr val="F2B10F"/>
              </a:buClr>
              <a:buFont typeface="+mj-lt"/>
              <a:buAutoNum type="arabicPeriod"/>
            </a:pPr>
            <a:r>
              <a:rPr lang="da-DK" sz="1400" dirty="0">
                <a:solidFill>
                  <a:schemeClr val="bg1"/>
                </a:solidFill>
              </a:rPr>
              <a:t>I skal afstemme eventuelle løse ender, inden modtageren af opgaven siger JA. ”</a:t>
            </a:r>
            <a:r>
              <a:rPr lang="da-DK" sz="1400" dirty="0">
                <a:solidFill>
                  <a:srgbClr val="F4BC30"/>
                </a:solidFill>
              </a:rPr>
              <a:t>Nu er opgaven modtaget, og vi har en aftale</a:t>
            </a:r>
            <a:r>
              <a:rPr lang="da-DK" sz="1400" dirty="0">
                <a:solidFill>
                  <a:schemeClr val="bg1"/>
                </a:solidFill>
              </a:rPr>
              <a:t>”.</a:t>
            </a:r>
          </a:p>
          <a:p>
            <a:endParaRPr lang="da-DK" sz="1400" dirty="0">
              <a:solidFill>
                <a:schemeClr val="bg1"/>
              </a:solidFill>
            </a:endParaRPr>
          </a:p>
          <a:p>
            <a:r>
              <a:rPr lang="da-DK" sz="1400" dirty="0">
                <a:solidFill>
                  <a:schemeClr val="bg1"/>
                </a:solidFill>
              </a:rPr>
              <a:t>Se også – </a:t>
            </a:r>
            <a:r>
              <a:rPr lang="da-DK" sz="1400" dirty="0">
                <a:solidFill>
                  <a:srgbClr val="F4BC30"/>
                </a:solidFill>
              </a:rPr>
              <a:t>temaet samarbejde </a:t>
            </a:r>
            <a:endParaRPr lang="da-DK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16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906" y="909514"/>
            <a:ext cx="10078688" cy="900000"/>
          </a:xfrm>
        </p:spPr>
        <p:txBody>
          <a:bodyPr/>
          <a:lstStyle/>
          <a:p>
            <a:r>
              <a:rPr lang="da-DK" dirty="0"/>
              <a:t>Drøftelse i plenum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94606" y="3213770"/>
            <a:ext cx="10848263" cy="2592288"/>
          </a:xfrm>
        </p:spPr>
        <p:txBody>
          <a:bodyPr/>
          <a:lstStyle/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dirty="0">
                <a:solidFill>
                  <a:schemeClr val="bg1"/>
                </a:solidFill>
              </a:rPr>
              <a:t>Hvordan kan vi styrke sikkerhedskulturen hos os?</a:t>
            </a:r>
          </a:p>
          <a:p>
            <a:pPr marL="457200" indent="-457200">
              <a:buClr>
                <a:srgbClr val="F2B10F"/>
              </a:buClr>
              <a:buFont typeface="Wingdings" panose="05000000000000000000" pitchFamily="2" charset="2"/>
              <a:buChar char="§"/>
            </a:pPr>
            <a:r>
              <a:rPr lang="da-DK" dirty="0">
                <a:solidFill>
                  <a:schemeClr val="bg1"/>
                </a:solidFill>
              </a:rPr>
              <a:t>Hvad vælger vi at arbejde med hos os?</a:t>
            </a:r>
          </a:p>
          <a:p>
            <a:pPr>
              <a:buClr>
                <a:srgbClr val="F2B10F"/>
              </a:buClr>
            </a:pPr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01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16-9_v02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1" id="{026B9C26-36EA-4739-B75C-F4B01A0B7BEC}" vid="{9235BEF5-F166-4813-91EC-35E9200DD150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</TotalTime>
  <Words>867</Words>
  <Application>Microsoft Office PowerPoint</Application>
  <PresentationFormat>Custom</PresentationFormat>
  <Paragraphs>91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Verdana</vt:lpstr>
      <vt:lpstr>Wingdings</vt:lpstr>
      <vt:lpstr>RM-multicolour_16-9_v02</vt:lpstr>
      <vt:lpstr>3-meter reglen 2024 Overlevering</vt:lpstr>
      <vt:lpstr>Velkommen til 3-meter reglen i Region Midtjylland, ”Gi’ din næste det bedste”</vt:lpstr>
      <vt:lpstr>Hvad er 3-meter reglen?</vt:lpstr>
      <vt:lpstr>Temaer i 2024</vt:lpstr>
      <vt:lpstr>Overlevering</vt:lpstr>
      <vt:lpstr>IGLO-modellen</vt:lpstr>
      <vt:lpstr>IGLO - Overlevering</vt:lpstr>
      <vt:lpstr>Værktøjer til Overlevering</vt:lpstr>
      <vt:lpstr>Drøftelse i plenum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3-meter reglen 2024 Overlevering</dc:title>
  <dc:creator>Lotte Koldtoft</dc:creator>
  <cp:revision>73</cp:revision>
  <cp:lastPrinted>2020-01-23T11:37:56Z</cp:lastPrinted>
  <dcterms:created xsi:type="dcterms:W3CDTF">2022-11-21T10:30:04Z</dcterms:created>
  <dcterms:modified xsi:type="dcterms:W3CDTF">2023-12-22T06:19:22Z</dcterms:modified>
</cp:coreProperties>
</file>